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9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5F08D-071B-4BD9-B080-9FE709F1173C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A0DBF-33C5-4350-85A5-167BC9A9F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370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5F08D-071B-4BD9-B080-9FE709F1173C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A0DBF-33C5-4350-85A5-167BC9A9F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522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5F08D-071B-4BD9-B080-9FE709F1173C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A0DBF-33C5-4350-85A5-167BC9A9F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631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5F08D-071B-4BD9-B080-9FE709F1173C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A0DBF-33C5-4350-85A5-167BC9A9F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028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5F08D-071B-4BD9-B080-9FE709F1173C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A0DBF-33C5-4350-85A5-167BC9A9F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575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5F08D-071B-4BD9-B080-9FE709F1173C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A0DBF-33C5-4350-85A5-167BC9A9F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046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5F08D-071B-4BD9-B080-9FE709F1173C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A0DBF-33C5-4350-85A5-167BC9A9F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625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5F08D-071B-4BD9-B080-9FE709F1173C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A0DBF-33C5-4350-85A5-167BC9A9F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007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5F08D-071B-4BD9-B080-9FE709F1173C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A0DBF-33C5-4350-85A5-167BC9A9F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803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5F08D-071B-4BD9-B080-9FE709F1173C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A0DBF-33C5-4350-85A5-167BC9A9F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565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5F08D-071B-4BD9-B080-9FE709F1173C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A0DBF-33C5-4350-85A5-167BC9A9F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4650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95F08D-071B-4BD9-B080-9FE709F1173C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AA0DBF-33C5-4350-85A5-167BC9A9F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486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169" y="11720"/>
            <a:ext cx="11439832" cy="684627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52169" y="1112556"/>
            <a:ext cx="5219423" cy="4644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4000" b="1" dirty="0" smtClean="0">
                <a:latin typeface="Book Antiqua" panose="02040602050305030304" pitchFamily="18" charset="0"/>
              </a:rPr>
              <a:t>Оксана МАРТИНЮК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40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Профілактична гра</a:t>
            </a:r>
            <a:endParaRPr lang="uk-UA" sz="7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7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«Кейс кохання»</a:t>
            </a:r>
            <a:endParaRPr lang="ru-RU" sz="7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6113" y="6308331"/>
            <a:ext cx="646331" cy="3772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b="1" dirty="0" smtClean="0">
                <a:latin typeface="Book Antiqua" panose="02040602050305030304" pitchFamily="18" charset="0"/>
              </a:rPr>
              <a:t>2022</a:t>
            </a:r>
            <a:endParaRPr lang="ru-RU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459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19" y="0"/>
            <a:ext cx="11454581" cy="684627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88141" y="740428"/>
            <a:ext cx="4719485" cy="4516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algn="ctr" fontAlgn="base">
              <a:lnSpc>
                <a:spcPts val="192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Підсумки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(5 </a:t>
            </a:r>
            <a:r>
              <a:rPr lang="en-US" sz="20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хв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uk-UA" sz="2000" i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fontAlgn="base">
              <a:lnSpc>
                <a:spcPts val="1920"/>
              </a:lnSpc>
              <a:spcAft>
                <a:spcPts val="0"/>
              </a:spcAft>
            </a:pPr>
            <a:endParaRPr lang="uk-UA" sz="2000" i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algn="ctr" fontAlgn="base">
              <a:lnSpc>
                <a:spcPts val="1920"/>
              </a:lnSpc>
              <a:spcAft>
                <a:spcPts val="0"/>
              </a:spcAft>
            </a:pPr>
            <a:r>
              <a:rPr lang="uk-UA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Тренер роздає картки на яких </a:t>
            </a:r>
            <a:r>
              <a:rPr lang="en-US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пропонує</a:t>
            </a:r>
            <a:r>
              <a:rPr lang="en-US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кожному</a:t>
            </a:r>
            <a:r>
              <a:rPr lang="en-US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учаснику</a:t>
            </a:r>
            <a:r>
              <a:rPr lang="en-US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ru-RU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відповісти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на </a:t>
            </a:r>
            <a:r>
              <a:rPr lang="ru-RU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запитання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uk-UA" sz="2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algn="ctr" fontAlgn="base">
              <a:lnSpc>
                <a:spcPts val="1920"/>
              </a:lnSpc>
              <a:spcAft>
                <a:spcPts val="0"/>
              </a:spcAft>
            </a:pPr>
            <a:endParaRPr lang="uk-UA" sz="2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fontAlgn="base">
              <a:lnSpc>
                <a:spcPts val="1920"/>
              </a:lnSpc>
              <a:spcAft>
                <a:spcPts val="1200"/>
              </a:spcAft>
              <a:buFontTx/>
              <a:buChar char="-"/>
            </a:pPr>
            <a:r>
              <a:rPr lang="ru-RU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найбільше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запам´яталося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час </a:t>
            </a:r>
            <a:r>
              <a:rPr lang="ru-RU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сьогоднішньої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гри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fontAlgn="base">
              <a:lnSpc>
                <a:spcPts val="1920"/>
              </a:lnSpc>
              <a:spcAft>
                <a:spcPts val="1200"/>
              </a:spcAft>
              <a:buFontTx/>
              <a:buChar char="-"/>
            </a:pP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нового </a:t>
            </a:r>
            <a:r>
              <a:rPr lang="ru-RU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дізналися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себе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 </a:t>
            </a:r>
            <a:r>
              <a:rPr lang="ru-RU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міжособистісні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стосунки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fontAlgn="base">
              <a:lnSpc>
                <a:spcPts val="1920"/>
              </a:lnSpc>
              <a:spcAft>
                <a:spcPts val="1200"/>
              </a:spcAft>
              <a:buFontTx/>
              <a:buChar char="-"/>
            </a:pP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виправдані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ваші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очікування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стосовно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гри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fontAlgn="base">
              <a:lnSpc>
                <a:spcPts val="1920"/>
              </a:lnSpc>
              <a:spcAft>
                <a:spcPts val="1200"/>
              </a:spcAft>
            </a:pPr>
            <a:r>
              <a:rPr lang="uk-UA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Обговорення  та висновки.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fontAlgn="base">
              <a:lnSpc>
                <a:spcPts val="1920"/>
              </a:lnSpc>
              <a:spcAft>
                <a:spcPts val="1200"/>
              </a:spcAft>
              <a:buFontTx/>
              <a:buChar char="-"/>
            </a:pP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920"/>
              </a:lnSpc>
              <a:spcAft>
                <a:spcPts val="120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3711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665" y="0"/>
            <a:ext cx="11410335" cy="684627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14400" y="144224"/>
            <a:ext cx="9144000" cy="579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 fontAlgn="base">
              <a:lnSpc>
                <a:spcPts val="1920"/>
              </a:lnSpc>
              <a:spcAft>
                <a:spcPts val="1200"/>
              </a:spcAft>
            </a:pPr>
            <a:r>
              <a:rPr lang="ru-RU" sz="2000" b="1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2000" b="1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Рефлексія</a:t>
            </a:r>
            <a:r>
              <a:rPr lang="ru-RU" sz="2000" b="1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Домашнє</a:t>
            </a:r>
            <a:r>
              <a:rPr lang="ru-RU" sz="2000" b="1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sz="2000" b="1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використовувати</a:t>
            </a:r>
            <a:r>
              <a:rPr lang="ru-RU" sz="2000" b="1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лише</a:t>
            </a:r>
            <a:r>
              <a:rPr lang="ru-RU" sz="2000" b="1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b="1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озитивні</a:t>
            </a:r>
            <a:r>
              <a:rPr lang="ru-RU" sz="2000" b="1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чинники</a:t>
            </a:r>
            <a:r>
              <a:rPr lang="ru-RU" sz="2000" b="1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000" b="1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впливають</a:t>
            </a:r>
            <a:r>
              <a:rPr lang="ru-RU" sz="2000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000" b="1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кохання</a:t>
            </a:r>
            <a:r>
              <a:rPr lang="ru-RU" sz="2000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8538" y="4758612"/>
            <a:ext cx="7249886" cy="1872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algn="just" fontAlgn="base">
              <a:lnSpc>
                <a:spcPts val="1920"/>
              </a:lnSpc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ru-RU" dirty="0">
                <a:latin typeface="Georgia" panose="02040502050405020303" pitchFamily="18" charset="0"/>
              </a:rPr>
              <a:t>Даруйте </a:t>
            </a:r>
            <a:r>
              <a:rPr lang="ru-RU" dirty="0" err="1">
                <a:latin typeface="Georgia" panose="02040502050405020303" pitchFamily="18" charset="0"/>
              </a:rPr>
              <a:t>своє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кохання</a:t>
            </a:r>
            <a:r>
              <a:rPr lang="ru-RU" dirty="0">
                <a:latin typeface="Georgia" panose="02040502050405020303" pitchFamily="18" charset="0"/>
              </a:rPr>
              <a:t>.</a:t>
            </a:r>
          </a:p>
          <a:p>
            <a:pPr marL="742950" lvl="1" indent="-285750" algn="just" fontAlgn="base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ru-RU" dirty="0" err="1">
                <a:latin typeface="Georgia" panose="02040502050405020303" pitchFamily="18" charset="0"/>
              </a:rPr>
              <a:t>Кохання</a:t>
            </a:r>
            <a:r>
              <a:rPr lang="ru-RU" dirty="0">
                <a:latin typeface="Georgia" panose="02040502050405020303" pitchFamily="18" charset="0"/>
              </a:rPr>
              <a:t> – </a:t>
            </a:r>
            <a:r>
              <a:rPr lang="ru-RU" dirty="0" err="1">
                <a:latin typeface="Georgia" panose="02040502050405020303" pitchFamily="18" charset="0"/>
              </a:rPr>
              <a:t>це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хоч</a:t>
            </a:r>
            <a:r>
              <a:rPr lang="ru-RU" dirty="0">
                <a:latin typeface="Georgia" panose="02040502050405020303" pitchFamily="18" charset="0"/>
              </a:rPr>
              <a:t> і </a:t>
            </a:r>
            <a:r>
              <a:rPr lang="ru-RU" dirty="0" err="1">
                <a:latin typeface="Georgia" panose="02040502050405020303" pitchFamily="18" charset="0"/>
              </a:rPr>
              <a:t>невічне</a:t>
            </a:r>
            <a:r>
              <a:rPr lang="ru-RU" dirty="0">
                <a:latin typeface="Georgia" panose="02040502050405020303" pitchFamily="18" charset="0"/>
              </a:rPr>
              <a:t>, але </a:t>
            </a:r>
            <a:r>
              <a:rPr lang="ru-RU" dirty="0" err="1">
                <a:latin typeface="Georgia" panose="02040502050405020303" pitchFamily="18" charset="0"/>
              </a:rPr>
              <a:t>тривале</a:t>
            </a:r>
            <a:r>
              <a:rPr lang="ru-RU" dirty="0">
                <a:latin typeface="Georgia" panose="02040502050405020303" pitchFamily="18" charset="0"/>
              </a:rPr>
              <a:t>, </a:t>
            </a:r>
            <a:r>
              <a:rPr lang="ru-RU" dirty="0" err="1">
                <a:latin typeface="Georgia" panose="02040502050405020303" pitchFamily="18" charset="0"/>
              </a:rPr>
              <a:t>важливе</a:t>
            </a:r>
            <a:r>
              <a:rPr lang="ru-RU" dirty="0">
                <a:latin typeface="Georgia" panose="02040502050405020303" pitchFamily="18" charset="0"/>
              </a:rPr>
              <a:t> для </a:t>
            </a:r>
            <a:r>
              <a:rPr lang="ru-RU" dirty="0" err="1">
                <a:latin typeface="Georgia" panose="02040502050405020303" pitchFamily="18" charset="0"/>
              </a:rPr>
              <a:t>кожної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людини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почуття</a:t>
            </a:r>
            <a:r>
              <a:rPr lang="ru-RU" dirty="0">
                <a:latin typeface="Georgia" panose="02040502050405020303" pitchFamily="18" charset="0"/>
              </a:rPr>
              <a:t>.</a:t>
            </a:r>
          </a:p>
          <a:p>
            <a:pPr marL="742950" lvl="1" indent="-285750" algn="just" fontAlgn="base">
              <a:spcAft>
                <a:spcPts val="1200"/>
              </a:spcAft>
              <a:buFont typeface="Wingdings" panose="05000000000000000000" pitchFamily="2" charset="2"/>
              <a:buChar char="v"/>
            </a:pPr>
            <a:endParaRPr lang="ru-RU" dirty="0">
              <a:latin typeface="Georgia" panose="02040502050405020303" pitchFamily="18" charset="0"/>
            </a:endParaRPr>
          </a:p>
          <a:p>
            <a:pPr lvl="1" algn="just" fontAlgn="base">
              <a:lnSpc>
                <a:spcPts val="1920"/>
              </a:lnSpc>
              <a:spcAft>
                <a:spcPts val="1200"/>
              </a:spcAft>
            </a:pPr>
            <a:r>
              <a:rPr lang="ru-RU" sz="2000" b="1" dirty="0">
                <a:latin typeface="Georgia" panose="02040502050405020303" pitchFamily="18" charset="0"/>
              </a:rPr>
              <a:t>		</a:t>
            </a:r>
            <a:r>
              <a:rPr lang="ru-RU" sz="2000" b="1" dirty="0" err="1">
                <a:latin typeface="Georgia" panose="02040502050405020303" pitchFamily="18" charset="0"/>
              </a:rPr>
              <a:t>Закохуйтесь</a:t>
            </a:r>
            <a:r>
              <a:rPr lang="ru-RU" sz="2000" b="1" dirty="0">
                <a:latin typeface="Georgia" panose="02040502050405020303" pitchFamily="18" charset="0"/>
              </a:rPr>
              <a:t> й будьте </a:t>
            </a:r>
            <a:r>
              <a:rPr lang="ru-RU" sz="2000" b="1" dirty="0" err="1">
                <a:latin typeface="Georgia" panose="02040502050405020303" pitchFamily="18" charset="0"/>
              </a:rPr>
              <a:t>коханими</a:t>
            </a:r>
            <a:r>
              <a:rPr lang="ru-RU" sz="2000" b="1" dirty="0">
                <a:latin typeface="Georgia" panose="02040502050405020303" pitchFamily="18" charset="0"/>
              </a:rPr>
              <a:t>!</a:t>
            </a:r>
            <a:endParaRPr lang="uk-UA" sz="2000" b="1" dirty="0">
              <a:latin typeface="Georgia" panose="02040502050405020303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кутник 4">
            <a:extLst>
              <a:ext uri="{FF2B5EF4-FFF2-40B4-BE49-F238E27FC236}">
                <a16:creationId xmlns:a16="http://schemas.microsoft.com/office/drawing/2014/main" id="{31C8E7AA-BE6C-4D53-914A-AF7DC6703603}"/>
              </a:ext>
            </a:extLst>
          </p:cNvPr>
          <p:cNvSpPr/>
          <p:nvPr/>
        </p:nvSpPr>
        <p:spPr>
          <a:xfrm>
            <a:off x="513184" y="1076777"/>
            <a:ext cx="5150498" cy="2846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 fontAlgn="base">
              <a:spcAft>
                <a:spcPts val="600"/>
              </a:spcAft>
            </a:pPr>
            <a:r>
              <a:rPr lang="uk-UA" b="1" i="1" dirty="0">
                <a:latin typeface="Georgia" panose="02040502050405020303" pitchFamily="18" charset="0"/>
                <a:ea typeface="Calibri" panose="020F0502020204030204" pitchFamily="34" charset="0"/>
                <a:cs typeface="Arial" panose="020B0604020202020204" pitchFamily="34" charset="0"/>
              </a:rPr>
              <a:t>Довіра</a:t>
            </a:r>
          </a:p>
          <a:p>
            <a:pPr lvl="1" algn="just" fontAlgn="base">
              <a:spcAft>
                <a:spcPts val="600"/>
              </a:spcAft>
            </a:pPr>
            <a:r>
              <a:rPr lang="uk-UA" b="1" i="1" dirty="0">
                <a:latin typeface="Georgia" panose="02040502050405020303" pitchFamily="18" charset="0"/>
                <a:ea typeface="Calibri" panose="020F0502020204030204" pitchFamily="34" charset="0"/>
                <a:cs typeface="Arial" panose="020B0604020202020204" pitchFamily="34" charset="0"/>
              </a:rPr>
              <a:t>    Повага</a:t>
            </a:r>
          </a:p>
          <a:p>
            <a:pPr lvl="1" algn="just" fontAlgn="base">
              <a:spcAft>
                <a:spcPts val="600"/>
              </a:spcAft>
            </a:pPr>
            <a:r>
              <a:rPr lang="uk-UA" b="1" i="1" dirty="0">
                <a:latin typeface="Georgia" panose="02040502050405020303" pitchFamily="18" charset="0"/>
                <a:ea typeface="Calibri" panose="020F0502020204030204" pitchFamily="34" charset="0"/>
                <a:cs typeface="Arial" panose="020B0604020202020204" pitchFamily="34" charset="0"/>
              </a:rPr>
              <a:t>        Вірність</a:t>
            </a:r>
          </a:p>
          <a:p>
            <a:pPr lvl="1" algn="just" fontAlgn="base">
              <a:spcAft>
                <a:spcPts val="600"/>
              </a:spcAft>
            </a:pPr>
            <a:r>
              <a:rPr lang="uk-UA" b="1" i="1" dirty="0">
                <a:latin typeface="Georgia" panose="02040502050405020303" pitchFamily="18" charset="0"/>
                <a:ea typeface="Calibri" panose="020F0502020204030204" pitchFamily="34" charset="0"/>
                <a:cs typeface="Arial" panose="020B0604020202020204" pitchFamily="34" charset="0"/>
              </a:rPr>
              <a:t>           Спілкування</a:t>
            </a:r>
          </a:p>
          <a:p>
            <a:pPr lvl="1" algn="just" fontAlgn="base">
              <a:spcAft>
                <a:spcPts val="600"/>
              </a:spcAft>
            </a:pPr>
            <a:r>
              <a:rPr lang="uk-UA" b="1" i="1" dirty="0">
                <a:latin typeface="Georgia" panose="02040502050405020303" pitchFamily="18" charset="0"/>
                <a:ea typeface="Calibri" panose="020F0502020204030204" pitchFamily="34" charset="0"/>
                <a:cs typeface="Arial" panose="020B0604020202020204" pitchFamily="34" charset="0"/>
              </a:rPr>
              <a:t>                Обійми</a:t>
            </a:r>
          </a:p>
          <a:p>
            <a:pPr lvl="1" algn="just" fontAlgn="base">
              <a:spcAft>
                <a:spcPts val="600"/>
              </a:spcAft>
            </a:pPr>
            <a:r>
              <a:rPr lang="uk-UA" b="1" i="1" dirty="0">
                <a:latin typeface="Georgia" panose="02040502050405020303" pitchFamily="18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Посмішка</a:t>
            </a:r>
          </a:p>
          <a:p>
            <a:pPr lvl="1" algn="just" fontAlgn="base">
              <a:spcAft>
                <a:spcPts val="600"/>
              </a:spcAft>
            </a:pPr>
            <a:r>
              <a:rPr lang="uk-UA" b="1" i="1" dirty="0">
                <a:latin typeface="Georgia" panose="02040502050405020303" pitchFamily="18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Ніжність</a:t>
            </a:r>
          </a:p>
          <a:p>
            <a:pPr lvl="1" algn="just" fontAlgn="base">
              <a:spcAft>
                <a:spcPts val="600"/>
              </a:spcAft>
            </a:pPr>
            <a:r>
              <a:rPr lang="uk-UA" b="1" i="1" dirty="0">
                <a:latin typeface="Georgia" panose="02040502050405020303" pitchFamily="18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Взаєморозуміння</a:t>
            </a:r>
          </a:p>
        </p:txBody>
      </p:sp>
      <p:sp>
        <p:nvSpPr>
          <p:cNvPr id="6" name="Прямокутник 5">
            <a:extLst>
              <a:ext uri="{FF2B5EF4-FFF2-40B4-BE49-F238E27FC236}">
                <a16:creationId xmlns:a16="http://schemas.microsoft.com/office/drawing/2014/main" id="{58D5AC18-0AD8-4192-BA84-E8C85B03841A}"/>
              </a:ext>
            </a:extLst>
          </p:cNvPr>
          <p:cNvSpPr/>
          <p:nvPr/>
        </p:nvSpPr>
        <p:spPr>
          <a:xfrm>
            <a:off x="438540" y="4086808"/>
            <a:ext cx="4851918" cy="579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algn="just" fontAlgn="base">
              <a:lnSpc>
                <a:spcPts val="1920"/>
              </a:lnSpc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ru-RU" dirty="0" err="1">
                <a:latin typeface="Georgia" panose="02040502050405020303" pitchFamily="18" charset="0"/>
              </a:rPr>
              <a:t>Кохання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розфарбує</a:t>
            </a:r>
            <a:r>
              <a:rPr lang="ru-RU" dirty="0">
                <a:latin typeface="Georgia" panose="02040502050405020303" pitchFamily="18" charset="0"/>
              </a:rPr>
              <a:t> ваше </a:t>
            </a:r>
            <a:r>
              <a:rPr lang="ru-RU" dirty="0" err="1">
                <a:latin typeface="Georgia" panose="02040502050405020303" pitchFamily="18" charset="0"/>
              </a:rPr>
              <a:t>життя</a:t>
            </a:r>
            <a:r>
              <a:rPr lang="ru-RU" dirty="0">
                <a:latin typeface="Georgia" panose="02040502050405020303" pitchFamily="18" charset="0"/>
              </a:rPr>
              <a:t> в </a:t>
            </a:r>
            <a:r>
              <a:rPr lang="ru-RU" dirty="0" err="1">
                <a:latin typeface="Georgia" panose="02040502050405020303" pitchFamily="18" charset="0"/>
              </a:rPr>
              <a:t>яскраві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 smtClean="0">
                <a:latin typeface="Georgia" panose="02040502050405020303" pitchFamily="18" charset="0"/>
              </a:rPr>
              <a:t>кольори</a:t>
            </a:r>
            <a:r>
              <a:rPr lang="ru-RU" dirty="0" smtClean="0">
                <a:latin typeface="Georgia" panose="02040502050405020303" pitchFamily="18" charset="0"/>
              </a:rPr>
              <a:t>.</a:t>
            </a:r>
            <a:endParaRPr lang="ru-RU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0719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uk-UA" sz="2200" dirty="0" smtClean="0">
                <a:latin typeface="Georgia" panose="02040502050405020303" pitchFamily="18" charset="0"/>
              </a:rPr>
              <a:t>Схвалено методичною радою </a:t>
            </a:r>
            <a:r>
              <a:rPr lang="uk-UA" sz="2200" dirty="0" err="1" smtClean="0">
                <a:latin typeface="Georgia" panose="02040502050405020303" pitchFamily="18" charset="0"/>
              </a:rPr>
              <a:t>Тараканівського</a:t>
            </a:r>
            <a:r>
              <a:rPr lang="uk-UA" sz="2200" dirty="0" smtClean="0">
                <a:latin typeface="Georgia" panose="02040502050405020303" pitchFamily="18" charset="0"/>
              </a:rPr>
              <a:t> ліцею </a:t>
            </a:r>
            <a:r>
              <a:rPr lang="uk-UA" sz="2200" dirty="0" err="1" smtClean="0">
                <a:latin typeface="Georgia" panose="02040502050405020303" pitchFamily="18" charset="0"/>
              </a:rPr>
              <a:t>Тараканівської</a:t>
            </a:r>
            <a:r>
              <a:rPr lang="uk-UA" sz="2200" dirty="0" smtClean="0">
                <a:latin typeface="Georgia" panose="02040502050405020303" pitchFamily="18" charset="0"/>
              </a:rPr>
              <a:t> сільської ради</a:t>
            </a:r>
            <a:r>
              <a:rPr lang="ru-RU" sz="2200" dirty="0">
                <a:latin typeface="Georgia" panose="02040502050405020303" pitchFamily="18" charset="0"/>
              </a:rPr>
              <a:t/>
            </a:r>
            <a:br>
              <a:rPr lang="ru-RU" sz="2200" dirty="0">
                <a:latin typeface="Georgia" panose="02040502050405020303" pitchFamily="18" charset="0"/>
              </a:rPr>
            </a:br>
            <a:r>
              <a:rPr lang="uk-UA" sz="2200" dirty="0">
                <a:latin typeface="Georgia" panose="02040502050405020303" pitchFamily="18" charset="0"/>
              </a:rPr>
              <a:t>Протокол № 2</a:t>
            </a:r>
            <a:r>
              <a:rPr lang="uk-UA" sz="2200" dirty="0" smtClean="0">
                <a:latin typeface="Georgia" panose="02040502050405020303" pitchFamily="18" charset="0"/>
              </a:rPr>
              <a:t> </a:t>
            </a:r>
            <a:r>
              <a:rPr lang="uk-UA" sz="2200" dirty="0">
                <a:latin typeface="Georgia" panose="02040502050405020303" pitchFamily="18" charset="0"/>
              </a:rPr>
              <a:t>від  </a:t>
            </a:r>
            <a:r>
              <a:rPr lang="en-US" sz="2200" dirty="0" smtClean="0">
                <a:latin typeface="Georgia" panose="02040502050405020303" pitchFamily="18" charset="0"/>
              </a:rPr>
              <a:t>18</a:t>
            </a:r>
            <a:r>
              <a:rPr lang="uk-UA" sz="2200" dirty="0" smtClean="0">
                <a:latin typeface="Georgia" panose="02040502050405020303" pitchFamily="18" charset="0"/>
              </a:rPr>
              <a:t>.02.2022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6187" y="1486412"/>
            <a:ext cx="10515600" cy="407373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uk-UA" dirty="0" smtClean="0">
                <a:latin typeface="Georgia" panose="02040502050405020303" pitchFamily="18" charset="0"/>
              </a:rPr>
              <a:t>Оксана МАРТИНЮК </a:t>
            </a:r>
            <a:r>
              <a:rPr lang="uk-UA" dirty="0" smtClean="0">
                <a:latin typeface="Georgia" panose="02040502050405020303" pitchFamily="18" charset="0"/>
              </a:rPr>
              <a:t>Профілактична </a:t>
            </a:r>
            <a:r>
              <a:rPr lang="uk-UA" dirty="0" smtClean="0">
                <a:latin typeface="Georgia" panose="02040502050405020303" pitchFamily="18" charset="0"/>
              </a:rPr>
              <a:t>гра «Кейс кохання</a:t>
            </a:r>
            <a:r>
              <a:rPr lang="uk-UA" dirty="0" smtClean="0">
                <a:latin typeface="Georgia" panose="02040502050405020303" pitchFamily="18" charset="0"/>
              </a:rPr>
              <a:t>».</a:t>
            </a:r>
          </a:p>
          <a:p>
            <a:pPr marL="0" indent="0">
              <a:buNone/>
            </a:pPr>
            <a:r>
              <a:rPr lang="uk-UA" dirty="0" smtClean="0">
                <a:latin typeface="Georgia" panose="02040502050405020303" pitchFamily="18" charset="0"/>
              </a:rPr>
              <a:t>Кохання це – емоції, якими потрібно вчитися володіти із підліткового віку. Здобувачі освіти матимуть можливість зрозуміти із якими труднощами у коханні можуть зустрітися. Профілактична гра – ефективний спосіб діагностичної, профілактичної ,  </a:t>
            </a:r>
            <a:r>
              <a:rPr lang="uk-UA" dirty="0" err="1" smtClean="0">
                <a:latin typeface="Georgia" panose="02040502050405020303" pitchFamily="18" charset="0"/>
              </a:rPr>
              <a:t>розвиткової</a:t>
            </a:r>
            <a:r>
              <a:rPr lang="uk-UA" dirty="0" smtClean="0">
                <a:latin typeface="Georgia" panose="02040502050405020303" pitchFamily="18" charset="0"/>
              </a:rPr>
              <a:t> і виховної роботи, яка дозволить дорослим допомогти дітям розкрити світ емоцій, можливих життєвих труднощів і людських відносин.</a:t>
            </a:r>
            <a:endParaRPr lang="uk-UA" dirty="0" smtClean="0"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uk-UA" dirty="0" smtClean="0">
                <a:latin typeface="Georgia" panose="02040502050405020303" pitchFamily="18" charset="0"/>
              </a:rPr>
              <a:t>Рекомендована </a:t>
            </a:r>
            <a:r>
              <a:rPr lang="uk-UA" dirty="0" smtClean="0">
                <a:latin typeface="Georgia" panose="02040502050405020303" pitchFamily="18" charset="0"/>
              </a:rPr>
              <a:t>для використання у роботі </a:t>
            </a:r>
            <a:r>
              <a:rPr lang="uk-UA" dirty="0">
                <a:latin typeface="Georgia" panose="02040502050405020303" pitchFamily="18" charset="0"/>
              </a:rPr>
              <a:t>к</a:t>
            </a:r>
            <a:r>
              <a:rPr lang="uk-UA" dirty="0" smtClean="0">
                <a:latin typeface="Georgia" panose="02040502050405020303" pitchFamily="18" charset="0"/>
              </a:rPr>
              <a:t>ласним керівникам, практичним психологам, соціальним педагогам, педагогам</a:t>
            </a:r>
            <a:r>
              <a:rPr lang="en-US" dirty="0" smtClean="0">
                <a:latin typeface="Georgia" panose="02040502050405020303" pitchFamily="18" charset="0"/>
              </a:rPr>
              <a:t>-</a:t>
            </a:r>
            <a:r>
              <a:rPr lang="uk-UA" dirty="0" smtClean="0">
                <a:latin typeface="Georgia" panose="02040502050405020303" pitchFamily="18" charset="0"/>
              </a:rPr>
              <a:t>організаторам, заступникам директорів з виховної роботи.</a:t>
            </a:r>
            <a:endParaRPr lang="ru-RU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997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59" y="11720"/>
            <a:ext cx="11351342" cy="684627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40660" y="0"/>
            <a:ext cx="7890385" cy="6501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Aft>
                <a:spcPts val="0"/>
              </a:spcAft>
            </a:pPr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Інструкція та методичні рекомендації </a:t>
            </a:r>
          </a:p>
          <a:p>
            <a:pPr algn="ctr" fontAlgn="base">
              <a:lnSpc>
                <a:spcPct val="150000"/>
              </a:lnSpc>
              <a:spcAft>
                <a:spcPts val="0"/>
              </a:spcAft>
            </a:pPr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 профілактичної гри</a:t>
            </a:r>
            <a:r>
              <a:rPr lang="uk-UA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«Кейс </a:t>
            </a:r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кохання»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ts val="1920"/>
              </a:lnSpc>
              <a:spcAft>
                <a:spcPts val="0"/>
              </a:spcAft>
            </a:pPr>
            <a:endParaRPr lang="uk-UA" sz="20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920"/>
              </a:lnSpc>
              <a:spcAft>
                <a:spcPts val="0"/>
              </a:spcAft>
            </a:pPr>
            <a:r>
              <a:rPr lang="uk-UA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Мета</a:t>
            </a:r>
            <a:r>
              <a:rPr lang="uk-UA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поглибити уявлення учасників гри про розвиток і особливості протилежної статті,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формування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усвідомленого розуміння понять: «Дружба», «Кохання».</a:t>
            </a:r>
          </a:p>
          <a:p>
            <a:pPr fontAlgn="base">
              <a:lnSpc>
                <a:spcPts val="1920"/>
              </a:lnSpc>
              <a:spcAft>
                <a:spcPts val="0"/>
              </a:spcAft>
            </a:pPr>
            <a:endParaRPr lang="ru-RU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ts val="1920"/>
              </a:lnSpc>
              <a:spcAft>
                <a:spcPts val="0"/>
              </a:spcAft>
            </a:pPr>
            <a:r>
              <a:rPr lang="ru-RU" b="1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uk-UA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формувати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підлітків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відповідальне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ставлення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міжособистісних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взаємин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протилежною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статтю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fontAlgn="base">
              <a:lnSpc>
                <a:spcPts val="1920"/>
              </a:lnSpc>
              <a:spcAft>
                <a:spcPts val="0"/>
              </a:spcAft>
            </a:pPr>
            <a:endParaRPr lang="ru-RU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ts val="1920"/>
              </a:lnSpc>
              <a:spcAft>
                <a:spcPts val="0"/>
              </a:spcAft>
            </a:pPr>
            <a:r>
              <a:rPr lang="ru-RU" b="1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Оформлення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Плакат «Правила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гри</a:t>
            </a:r>
            <a:r>
              <a:rPr lang="ru-RU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920"/>
              </a:lnSpc>
              <a:spcAft>
                <a:spcPts val="0"/>
              </a:spcAft>
            </a:pPr>
            <a:endParaRPr lang="ru-RU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ts val="1920"/>
              </a:lnSpc>
              <a:spcAft>
                <a:spcPts val="0"/>
              </a:spcAft>
            </a:pPr>
            <a:r>
              <a:rPr lang="ru-RU" b="1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Ресурси</a:t>
            </a:r>
            <a:r>
              <a:rPr lang="en-US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r>
              <a:rPr lang="ru-RU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бейджі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маркери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ватмани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папір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формату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А-4,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стікери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fontAlgn="base">
              <a:lnSpc>
                <a:spcPts val="1920"/>
              </a:lnSpc>
              <a:spcAft>
                <a:spcPts val="0"/>
              </a:spcAft>
            </a:pP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учки, </a:t>
            </a:r>
            <a:r>
              <a:rPr lang="ru-RU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набір</a:t>
            </a:r>
            <a:r>
              <a:rPr lang="ru-RU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карток</a:t>
            </a:r>
            <a:r>
              <a:rPr lang="ru-RU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прийняття</a:t>
            </a:r>
            <a:r>
              <a:rPr lang="ru-RU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правил </a:t>
            </a:r>
            <a:r>
              <a:rPr lang="ru-RU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гри</a:t>
            </a:r>
            <a:r>
              <a:rPr lang="ru-RU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до </a:t>
            </a:r>
            <a:r>
              <a:rPr lang="ru-RU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вприви</a:t>
            </a:r>
            <a:r>
              <a:rPr lang="ru-RU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Кохання</a:t>
            </a:r>
            <a:r>
              <a:rPr lang="ru-RU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поглядом</a:t>
            </a:r>
            <a:r>
              <a:rPr lang="ru-RU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ru-RU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Кохання</a:t>
            </a:r>
            <a:r>
              <a:rPr lang="ru-RU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можливі</a:t>
            </a:r>
            <a:r>
              <a:rPr lang="ru-RU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наслідки</a:t>
            </a:r>
            <a:r>
              <a:rPr lang="ru-RU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ідсумки</a:t>
            </a:r>
            <a:r>
              <a:rPr lang="ru-RU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рефлексія</a:t>
            </a:r>
            <a:r>
              <a:rPr lang="ru-RU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920"/>
              </a:lnSpc>
              <a:spcAft>
                <a:spcPts val="0"/>
              </a:spcAft>
            </a:pPr>
            <a:endParaRPr lang="ru-RU" dirty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920"/>
              </a:lnSpc>
              <a:spcAft>
                <a:spcPts val="0"/>
              </a:spcAft>
            </a:pPr>
            <a:r>
              <a:rPr lang="ru-RU" b="1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Тривалість</a:t>
            </a:r>
            <a:r>
              <a:rPr lang="en-US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ru-RU" b="1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гри</a:t>
            </a:r>
            <a:r>
              <a:rPr lang="ru-RU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45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хвилин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fontAlgn="base">
              <a:lnSpc>
                <a:spcPts val="1920"/>
              </a:lnSpc>
              <a:spcAft>
                <a:spcPts val="0"/>
              </a:spcAft>
            </a:pPr>
            <a:endParaRPr lang="ru-RU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ts val="1920"/>
              </a:lnSpc>
              <a:spcAft>
                <a:spcPts val="0"/>
              </a:spcAft>
            </a:pPr>
            <a:r>
              <a:rPr lang="ru-RU" b="1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Ігрова</a:t>
            </a:r>
            <a:r>
              <a:rPr lang="en-US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кімната</a:t>
            </a:r>
            <a:r>
              <a:rPr lang="ru-RU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просторий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зал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зі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стільцями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fontAlgn="base">
              <a:lnSpc>
                <a:spcPts val="1920"/>
              </a:lnSpc>
              <a:spcAft>
                <a:spcPts val="0"/>
              </a:spcAft>
            </a:pPr>
            <a:endParaRPr lang="ru-RU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ts val="1920"/>
              </a:lnSpc>
              <a:spcAft>
                <a:spcPts val="0"/>
              </a:spcAft>
            </a:pPr>
            <a:r>
              <a:rPr lang="ru-RU" b="1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Категорія</a:t>
            </a:r>
            <a:r>
              <a:rPr lang="ru-RU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учасників</a:t>
            </a:r>
            <a:r>
              <a:rPr lang="en-US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тренінгу</a:t>
            </a:r>
            <a:r>
              <a:rPr lang="ru-RU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підлітки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39569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665" y="0"/>
            <a:ext cx="11410335" cy="684627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95739" y="463620"/>
            <a:ext cx="5136351" cy="3080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ts val="1920"/>
              </a:lnSpc>
              <a:spcAft>
                <a:spcPts val="0"/>
              </a:spcAft>
            </a:pPr>
            <a:r>
              <a:rPr lang="uk-UA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Зміст </a:t>
            </a:r>
            <a:r>
              <a:rPr lang="uk-UA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профілактичної гри.</a:t>
            </a:r>
            <a:endParaRPr lang="uk-UA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algn="ctr" fontAlgn="base">
              <a:lnSpc>
                <a:spcPts val="1920"/>
              </a:lnSpc>
              <a:spcAft>
                <a:spcPts val="0"/>
              </a:spcAft>
            </a:pP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ts val="1920"/>
              </a:lnSpc>
              <a:spcAft>
                <a:spcPts val="0"/>
              </a:spcAft>
              <a:buFont typeface="+mj-lt"/>
              <a:buAutoNum type="arabicPeriod"/>
              <a:tabLst>
                <a:tab pos="228600" algn="l"/>
              </a:tabLst>
            </a:pPr>
            <a:r>
              <a:rPr lang="en-US" b="1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Привітання</a:t>
            </a:r>
            <a:r>
              <a:rPr lang="en-US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b="1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Знайомство</a:t>
            </a:r>
            <a:r>
              <a:rPr lang="en-US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i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(5 </a:t>
            </a:r>
            <a:r>
              <a:rPr lang="en-US" i="1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хв</a:t>
            </a:r>
            <a:r>
              <a:rPr lang="en-US" i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ts val="1920"/>
              </a:lnSpc>
              <a:spcAft>
                <a:spcPts val="1200"/>
              </a:spcAft>
            </a:pP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Кожний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учасник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черзі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повинен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назвати</a:t>
            </a:r>
            <a:r>
              <a:rPr lang="uk-UA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своє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ім´я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стисло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розповісти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себе</a:t>
            </a:r>
            <a:r>
              <a:rPr lang="uk-UA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риси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характеру,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захоплення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хобі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ts val="1920"/>
              </a:lnSpc>
              <a:spcAft>
                <a:spcPts val="0"/>
              </a:spcAft>
              <a:buFont typeface="+mj-lt"/>
              <a:buAutoNum type="arabicPeriod" startAt="2"/>
            </a:pPr>
            <a:r>
              <a:rPr lang="en-US" b="1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Прийняття</a:t>
            </a:r>
            <a:r>
              <a:rPr lang="en-US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</a:t>
            </a:r>
            <a:r>
              <a:rPr lang="en-US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гри</a:t>
            </a:r>
            <a:r>
              <a:rPr lang="en-US" i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(10хв)</a:t>
            </a:r>
            <a:endParaRPr lang="ru-RU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ts val="1920"/>
              </a:lnSpc>
              <a:spcAft>
                <a:spcPts val="1200"/>
              </a:spcAft>
            </a:pP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Тренер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пропонує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прийняти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правила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роботи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групах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записуються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плакаті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Зразок правил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 fontAlgn="base">
              <a:lnSpc>
                <a:spcPts val="192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endParaRPr lang="uk-UA" dirty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5739" y="4856743"/>
            <a:ext cx="664068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algn="just" fontAlgn="base">
              <a:lnSpc>
                <a:spcPts val="1920"/>
              </a:lnSpc>
              <a:spcAft>
                <a:spcPts val="0"/>
              </a:spcAft>
              <a:buFont typeface="inherit"/>
              <a:buAutoNum type="arabicPeriod" startAt="3"/>
            </a:pPr>
            <a:r>
              <a:rPr lang="en-US" b="1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Вступ</a:t>
            </a:r>
            <a:r>
              <a:rPr lang="en-US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b="1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Очікування</a:t>
            </a:r>
            <a:r>
              <a:rPr lang="en-US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i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(5 </a:t>
            </a:r>
            <a:r>
              <a:rPr lang="en-US" i="1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хв</a:t>
            </a:r>
            <a:r>
              <a:rPr lang="en-US" i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base">
              <a:lnSpc>
                <a:spcPts val="1920"/>
              </a:lnSpc>
              <a:spcAft>
                <a:spcPts val="1200"/>
              </a:spcAft>
            </a:pPr>
            <a:r>
              <a:rPr lang="en-US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Тренер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зазначає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en-US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сьогодні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en-US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en-US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занятті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en-US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мова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піде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en-US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en-US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взаєморозуміння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між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протилежн</a:t>
            </a:r>
            <a:r>
              <a:rPr lang="uk-UA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ими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стат</a:t>
            </a:r>
            <a:r>
              <a:rPr lang="uk-UA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ями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  </a:t>
            </a:r>
            <a:r>
              <a:rPr lang="en-US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стосунки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en-US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дівчат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en-US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en-US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хлопців</a:t>
            </a:r>
            <a:r>
              <a:rPr lang="en-US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uk-UA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Які ваші очікування від гри?</a:t>
            </a:r>
            <a:endParaRPr lang="uk-UA" dirty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lnSpc>
                <a:spcPts val="1920"/>
              </a:lnSpc>
              <a:spcAft>
                <a:spcPts val="1200"/>
              </a:spcAft>
            </a:pPr>
            <a:r>
              <a:rPr lang="uk-UA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Обговорення </a:t>
            </a:r>
            <a:r>
              <a:rPr lang="uk-UA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понять «Дружба», «Кохання».</a:t>
            </a:r>
            <a:endParaRPr lang="ru-RU" b="1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CAE55F8C-6D7B-4365-AD09-603B7CDA18FB}"/>
              </a:ext>
            </a:extLst>
          </p:cNvPr>
          <p:cNvSpPr/>
          <p:nvPr/>
        </p:nvSpPr>
        <p:spPr>
          <a:xfrm>
            <a:off x="895740" y="3135086"/>
            <a:ext cx="10386776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fontAlgn="base">
              <a:lnSpc>
                <a:spcPts val="192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en-US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лаконічно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висловлюватися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 fontAlgn="base">
              <a:lnSpc>
                <a:spcPts val="192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uk-UA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en-US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ова</a:t>
            </a:r>
            <a:r>
              <a:rPr lang="uk-UA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жати 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uk-UA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умку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інш</a:t>
            </a:r>
            <a:r>
              <a:rPr lang="uk-UA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их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 fontAlgn="base">
              <a:lnSpc>
                <a:spcPts val="192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брати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активну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участь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роботі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групи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 fontAlgn="base">
              <a:lnSpc>
                <a:spcPts val="192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бути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чесним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об´єктивним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відкритим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 fontAlgn="base">
              <a:lnSpc>
                <a:spcPts val="192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спілкуватися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 принципом: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«Тут </a:t>
            </a:r>
            <a:r>
              <a:rPr lang="uk-UA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зараз»;</a:t>
            </a:r>
            <a:endParaRPr lang="ru-RU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 fontAlgn="base">
              <a:lnSpc>
                <a:spcPts val="1920"/>
              </a:lnSpc>
              <a:spcAft>
                <a:spcPts val="0"/>
              </a:spcAft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en-US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бути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толерантним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en-US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en-US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доброзичливим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11290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16" y="9331"/>
            <a:ext cx="11425084" cy="684627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06129" y="746449"/>
            <a:ext cx="6061588" cy="4029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Aft>
                <a:spcPts val="0"/>
              </a:spcAft>
            </a:pPr>
            <a:r>
              <a:rPr lang="ru-RU" sz="2000" b="1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000" b="1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Вправа</a:t>
            </a:r>
            <a:r>
              <a:rPr lang="ru-RU" sz="2000" b="1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sz="2000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Кохання поглядом</a:t>
            </a:r>
            <a:r>
              <a:rPr lang="ru-RU" sz="2000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uk-UA" sz="2000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lvl="0" algn="just" fontAlgn="base">
              <a:spcAft>
                <a:spcPts val="0"/>
              </a:spcAft>
            </a:pPr>
            <a:r>
              <a:rPr lang="ru-RU" sz="2000" i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(15 </a:t>
            </a:r>
            <a:r>
              <a:rPr lang="ru-RU" sz="2000" i="1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хв</a:t>
            </a:r>
            <a:r>
              <a:rPr lang="ru-RU" sz="2000" i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0" algn="just" fontAlgn="base">
              <a:spcAft>
                <a:spcPts val="0"/>
              </a:spcAft>
            </a:pPr>
            <a:endParaRPr lang="ru-RU" sz="20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fontAlgn="base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Тренер</a:t>
            </a:r>
            <a:r>
              <a:rPr lang="en-US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об´єднує</a:t>
            </a:r>
            <a:r>
              <a:rPr lang="en-US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учасників</a:t>
            </a:r>
            <a:r>
              <a:rPr lang="en-US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</a:t>
            </a:r>
            <a:r>
              <a:rPr lang="en-US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дві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групи</a:t>
            </a:r>
            <a:r>
              <a:rPr lang="en-US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(одна</a:t>
            </a:r>
            <a:r>
              <a:rPr lang="en-US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група</a:t>
            </a:r>
            <a:r>
              <a:rPr lang="en-US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000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хлопців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друга - </a:t>
            </a:r>
            <a:r>
              <a:rPr lang="ru-RU" sz="2000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дівчат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ru-RU" sz="2000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Роздає</a:t>
            </a:r>
            <a:r>
              <a:rPr lang="ru-RU" sz="20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кожній</a:t>
            </a:r>
            <a:r>
              <a:rPr lang="ru-RU" sz="20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команді</a:t>
            </a:r>
            <a:r>
              <a:rPr lang="en-US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аркуш</a:t>
            </a:r>
            <a:r>
              <a:rPr lang="en-US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паперу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</a:t>
            </a:r>
            <a:r>
              <a:rPr lang="en-US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000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якому</a:t>
            </a:r>
            <a:r>
              <a:rPr lang="en-US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20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учасники записують  </a:t>
            </a:r>
            <a:r>
              <a:rPr lang="uk-UA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відповіді на запитання.</a:t>
            </a:r>
            <a:endParaRPr lang="uk-UA" sz="20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fontAlgn="base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uk-UA" sz="2000" dirty="0">
                <a:latin typeface="Georgia" panose="02040502050405020303" pitchFamily="18" charset="0"/>
                <a:cs typeface="Times New Roman" panose="02020603050405020304" pitchFamily="18" charset="0"/>
              </a:rPr>
              <a:t>Запитання командам видаються по одному, після чого відбувається висловлювання, обговорення, доповнення.</a:t>
            </a:r>
            <a:endParaRPr lang="ru-RU" sz="2000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920"/>
              </a:lnSpc>
              <a:spcAft>
                <a:spcPts val="1200"/>
              </a:spcAft>
            </a:pPr>
            <a:endParaRPr lang="ru-RU" sz="20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492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13" y="11720"/>
            <a:ext cx="11395587" cy="684627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86408" y="485193"/>
            <a:ext cx="5047861" cy="6042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ts val="1920"/>
              </a:lnSpc>
              <a:spcAft>
                <a:spcPts val="1200"/>
              </a:spcAft>
            </a:pPr>
            <a:r>
              <a:rPr lang="uk-UA" sz="2000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Запитання для дівчат:</a:t>
            </a:r>
            <a:endParaRPr lang="ru-RU" sz="20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fontAlgn="base">
              <a:lnSpc>
                <a:spcPts val="1920"/>
              </a:lnSpc>
              <a:spcAft>
                <a:spcPts val="1200"/>
              </a:spcAft>
              <a:buFont typeface="+mj-lt"/>
              <a:buAutoNum type="arabicPeriod"/>
            </a:pPr>
            <a:r>
              <a:rPr lang="uk-UA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 існує любов з першого погляду?</a:t>
            </a:r>
            <a:endParaRPr lang="ru-RU" sz="20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fontAlgn="base">
              <a:lnSpc>
                <a:spcPts val="192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Які сильні та</a:t>
            </a:r>
            <a:r>
              <a:rPr lang="en-US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слабкі</a:t>
            </a:r>
            <a:r>
              <a:rPr lang="en-US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риси притаманні</a:t>
            </a:r>
            <a:r>
              <a:rPr lang="en-US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хлопцям?</a:t>
            </a:r>
          </a:p>
          <a:p>
            <a:pPr marL="457200" lvl="0" indent="-457200" fontAlgn="base">
              <a:lnSpc>
                <a:spcPts val="1920"/>
              </a:lnSpc>
              <a:spcAft>
                <a:spcPts val="0"/>
              </a:spcAft>
              <a:buFont typeface="+mj-lt"/>
              <a:buAutoNum type="arabicPeriod"/>
            </a:pPr>
            <a:endParaRPr lang="ru-RU" sz="20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fontAlgn="base">
              <a:lnSpc>
                <a:spcPts val="1920"/>
              </a:lnSpc>
              <a:spcAft>
                <a:spcPts val="1200"/>
              </a:spcAft>
              <a:buFont typeface="+mj-lt"/>
              <a:buAutoNum type="arabicPeriod"/>
            </a:pPr>
            <a:r>
              <a:rPr lang="uk-UA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 є обов’язки у коханні? Які?</a:t>
            </a:r>
            <a:endParaRPr lang="ru-RU" sz="20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fontAlgn="base">
              <a:lnSpc>
                <a:spcPts val="1920"/>
              </a:lnSpc>
              <a:spcAft>
                <a:spcPts val="1200"/>
              </a:spcAft>
              <a:buFont typeface="+mj-lt"/>
              <a:buAutoNum type="arabicPeriod"/>
            </a:pPr>
            <a:r>
              <a:rPr lang="uk-UA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 хлопець має сказати про свої                     почуття першим?</a:t>
            </a:r>
            <a:endParaRPr lang="ru-RU" sz="20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fontAlgn="base">
              <a:lnSpc>
                <a:spcPts val="1920"/>
              </a:lnSpc>
              <a:spcAft>
                <a:spcPts val="1200"/>
              </a:spcAft>
              <a:buFont typeface="+mj-lt"/>
              <a:buAutoNum type="arabicPeriod"/>
            </a:pPr>
            <a:r>
              <a:rPr lang="uk-UA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 знецінює кохання?</a:t>
            </a:r>
            <a:endParaRPr lang="ru-RU" sz="20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fontAlgn="base">
              <a:lnSpc>
                <a:spcPts val="1920"/>
              </a:lnSpc>
              <a:spcAft>
                <a:spcPts val="1200"/>
              </a:spcAft>
              <a:buFont typeface="+mj-lt"/>
              <a:buAutoNum type="arabicPeriod"/>
            </a:pPr>
            <a:r>
              <a:rPr lang="uk-UA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Справжній друг і критика…  ситуація, коли друг налаштовує      вас на розрив стосунків із  партнером  (він тобі не пара). Які ваші дії?</a:t>
            </a:r>
            <a:endParaRPr lang="ru-RU" sz="20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fontAlgn="base">
              <a:lnSpc>
                <a:spcPts val="1920"/>
              </a:lnSpc>
              <a:spcAft>
                <a:spcPts val="1200"/>
              </a:spcAft>
              <a:buFont typeface="+mj-lt"/>
              <a:buAutoNum type="arabicPeriod"/>
            </a:pPr>
            <a:r>
              <a:rPr lang="uk-UA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Назвіть причини для відтермінування статевих стосунків…</a:t>
            </a:r>
            <a:endParaRPr lang="ru-RU" sz="20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fontAlgn="base">
              <a:lnSpc>
                <a:spcPts val="1920"/>
              </a:lnSpc>
              <a:spcAft>
                <a:spcPts val="1200"/>
              </a:spcAft>
              <a:buFont typeface="+mj-lt"/>
              <a:buAutoNum type="arabicPeriod"/>
            </a:pPr>
            <a:r>
              <a:rPr lang="uk-UA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 несе дівчина відповідальність, коли вступає у сексуальні стосунки із партнером?</a:t>
            </a:r>
            <a:endParaRPr lang="ru-RU" sz="20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54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169" y="11720"/>
            <a:ext cx="11439832" cy="684627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58417" y="560217"/>
            <a:ext cx="5131836" cy="5555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ts val="1920"/>
              </a:lnSpc>
              <a:spcAft>
                <a:spcPts val="1200"/>
              </a:spcAft>
            </a:pPr>
            <a:r>
              <a:rPr lang="uk-UA" sz="2000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Запитання для хлопців:</a:t>
            </a:r>
            <a:endParaRPr lang="ru-RU" sz="20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fontAlgn="base">
              <a:lnSpc>
                <a:spcPts val="1920"/>
              </a:lnSpc>
              <a:spcAft>
                <a:spcPts val="1200"/>
              </a:spcAft>
              <a:buFont typeface="+mj-lt"/>
              <a:buAutoNum type="arabicPeriod"/>
            </a:pPr>
            <a:r>
              <a:rPr lang="uk-UA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 існує любов з першого погляду?</a:t>
            </a:r>
            <a:endParaRPr lang="ru-RU" sz="20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fontAlgn="base">
              <a:lnSpc>
                <a:spcPts val="192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Які сильні</a:t>
            </a:r>
            <a:r>
              <a:rPr lang="en-US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 слабкі</a:t>
            </a:r>
            <a:r>
              <a:rPr lang="en-US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риси</a:t>
            </a:r>
            <a:r>
              <a:rPr lang="en-US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притаманні дівчатам?</a:t>
            </a:r>
          </a:p>
          <a:p>
            <a:pPr marL="457200" lvl="0" indent="-457200" fontAlgn="base">
              <a:lnSpc>
                <a:spcPts val="1920"/>
              </a:lnSpc>
              <a:spcAft>
                <a:spcPts val="0"/>
              </a:spcAft>
              <a:buFont typeface="+mj-lt"/>
              <a:buAutoNum type="arabicPeriod"/>
            </a:pPr>
            <a:endParaRPr lang="ru-RU" sz="20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fontAlgn="base">
              <a:lnSpc>
                <a:spcPts val="1920"/>
              </a:lnSpc>
              <a:spcAft>
                <a:spcPts val="1200"/>
              </a:spcAft>
              <a:buFont typeface="+mj-lt"/>
              <a:buAutoNum type="arabicPeriod"/>
            </a:pPr>
            <a:r>
              <a:rPr lang="uk-UA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 є обов’язки у коханні? Які?</a:t>
            </a:r>
            <a:endParaRPr lang="ru-RU" sz="20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fontAlgn="base">
              <a:lnSpc>
                <a:spcPts val="1920"/>
              </a:lnSpc>
              <a:spcAft>
                <a:spcPts val="1200"/>
              </a:spcAft>
              <a:buFont typeface="+mj-lt"/>
              <a:buAutoNum type="arabicPeriod"/>
            </a:pPr>
            <a:r>
              <a:rPr lang="uk-UA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 дівчина має сказати про свої почуття першою?</a:t>
            </a:r>
            <a:endParaRPr lang="ru-RU" sz="20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fontAlgn="base">
              <a:lnSpc>
                <a:spcPts val="1920"/>
              </a:lnSpc>
              <a:spcAft>
                <a:spcPts val="1200"/>
              </a:spcAft>
              <a:buFont typeface="+mj-lt"/>
              <a:buAutoNum type="arabicPeriod"/>
            </a:pPr>
            <a:r>
              <a:rPr lang="uk-UA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Назвіть цінності кохання…</a:t>
            </a:r>
            <a:endParaRPr lang="ru-RU" sz="20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fontAlgn="base">
              <a:lnSpc>
                <a:spcPts val="1920"/>
              </a:lnSpc>
              <a:spcAft>
                <a:spcPts val="1200"/>
              </a:spcAft>
              <a:buFont typeface="+mj-lt"/>
              <a:buAutoNum type="arabicPeriod"/>
            </a:pPr>
            <a:r>
              <a:rPr lang="uk-UA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Кохання та контроль…до чого призведуть постійні ревнощі в стосунках, постійний контроль партнера?</a:t>
            </a:r>
            <a:endParaRPr lang="ru-RU" sz="20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fontAlgn="base">
              <a:lnSpc>
                <a:spcPts val="1920"/>
              </a:lnSpc>
              <a:spcAft>
                <a:spcPts val="1200"/>
              </a:spcAft>
              <a:buFont typeface="+mj-lt"/>
              <a:buAutoNum type="arabicPeriod"/>
            </a:pPr>
            <a:r>
              <a:rPr lang="uk-UA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Назвіть причини для відтермінування статевих стосунків…</a:t>
            </a:r>
            <a:endParaRPr lang="ru-RU" sz="20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fontAlgn="base">
              <a:lnSpc>
                <a:spcPts val="1920"/>
              </a:lnSpc>
              <a:spcAft>
                <a:spcPts val="1200"/>
              </a:spcAft>
              <a:buFont typeface="+mj-lt"/>
              <a:buAutoNum type="arabicPeriod"/>
            </a:pPr>
            <a:r>
              <a:rPr lang="uk-UA" sz="20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Яку відповідальність несе хлопець, коли вступає у статеві стосунки із неповнолітньою дівчиною?</a:t>
            </a:r>
            <a:endParaRPr lang="ru-RU" sz="20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64526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405" y="0"/>
            <a:ext cx="11367595" cy="684627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89045" y="401217"/>
            <a:ext cx="4941013" cy="3721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ts val="1920"/>
              </a:lnSpc>
              <a:spcAft>
                <a:spcPts val="1200"/>
              </a:spcAft>
            </a:pPr>
            <a:r>
              <a:rPr lang="ru-RU" b="1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uk-UA" b="1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Вправа «Кохання </a:t>
            </a:r>
            <a:r>
              <a:rPr lang="uk-UA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 його можливі </a:t>
            </a:r>
            <a:r>
              <a:rPr lang="uk-UA" b="1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наслідки».</a:t>
            </a:r>
            <a:endParaRPr lang="ru-RU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ts val="1920"/>
              </a:lnSpc>
              <a:spcAft>
                <a:spcPts val="1200"/>
              </a:spcAft>
            </a:pP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Тренер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об´єднує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учасників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дві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групи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(одна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група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хлопців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друга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дівчат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920"/>
              </a:lnSpc>
              <a:spcAft>
                <a:spcPts val="1200"/>
              </a:spcAft>
            </a:pPr>
            <a:r>
              <a:rPr lang="ru-RU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Кожна</a:t>
            </a:r>
            <a:r>
              <a:rPr lang="ru-RU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отримує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4</a:t>
            </a:r>
            <a:r>
              <a:rPr lang="ru-RU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аркуш</a:t>
            </a:r>
            <a:r>
              <a:rPr lang="uk-UA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паперу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труднощами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фізичні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соціальні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матеріальні</a:t>
            </a:r>
            <a:r>
              <a:rPr lang="ru-RU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психологічні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 err="1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en-US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потрібно записувати відповіді  до пропонованих ситуацій. </a:t>
            </a:r>
          </a:p>
          <a:p>
            <a:pPr fontAlgn="base">
              <a:lnSpc>
                <a:spcPts val="1920"/>
              </a:lnSpc>
              <a:spcAft>
                <a:spcPts val="1200"/>
              </a:spcAft>
            </a:pPr>
            <a:r>
              <a:rPr lang="uk-UA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Кожній із команд потрібно обрати </a:t>
            </a:r>
            <a:r>
              <a:rPr lang="uk-UA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картку, прописати  труднощі, з якими стикнеться </a:t>
            </a:r>
            <a:r>
              <a:rPr lang="uk-UA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пара у </a:t>
            </a:r>
            <a:r>
              <a:rPr lang="uk-UA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запропонованій </a:t>
            </a:r>
            <a:r>
              <a:rPr lang="uk-UA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ситуації.</a:t>
            </a:r>
            <a:endParaRPr lang="ru-RU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0776" y="4521430"/>
            <a:ext cx="4749282" cy="1926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ts val="1920"/>
              </a:lnSpc>
              <a:spcAft>
                <a:spcPts val="1200"/>
              </a:spcAft>
            </a:pPr>
            <a:r>
              <a:rPr lang="uk-UA" b="1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Перелік </a:t>
            </a:r>
            <a:r>
              <a:rPr lang="uk-UA" b="1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труднощів на аркушах:</a:t>
            </a:r>
            <a:endParaRPr lang="ru-RU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920"/>
              </a:lnSpc>
              <a:spcAft>
                <a:spcPts val="1200"/>
              </a:spcAft>
            </a:pPr>
            <a:r>
              <a:rPr lang="uk-UA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ФІЗИЧНІ    </a:t>
            </a:r>
          </a:p>
          <a:p>
            <a:pPr algn="ctr" fontAlgn="base">
              <a:lnSpc>
                <a:spcPts val="1920"/>
              </a:lnSpc>
              <a:spcAft>
                <a:spcPts val="1200"/>
              </a:spcAft>
            </a:pPr>
            <a:r>
              <a:rPr lang="uk-UA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СОЦІАЛЬНІ</a:t>
            </a:r>
            <a:endParaRPr lang="ru-RU" dirty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920"/>
              </a:lnSpc>
              <a:spcAft>
                <a:spcPts val="1200"/>
              </a:spcAft>
            </a:pPr>
            <a:r>
              <a:rPr lang="uk-UA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МАТЕРІАЛЬНІ      </a:t>
            </a:r>
          </a:p>
          <a:p>
            <a:pPr algn="ctr" fontAlgn="base">
              <a:lnSpc>
                <a:spcPts val="1920"/>
              </a:lnSpc>
              <a:spcAft>
                <a:spcPts val="1200"/>
              </a:spcAft>
            </a:pPr>
            <a:r>
              <a:rPr lang="uk-UA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ПСИХОЛОГІЧНІ</a:t>
            </a:r>
            <a:endParaRPr lang="ru-RU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26004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35" y="21051"/>
            <a:ext cx="11602065" cy="684627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2595" y="326571"/>
            <a:ext cx="5570376" cy="3538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 fontAlgn="base">
              <a:lnSpc>
                <a:spcPts val="1920"/>
              </a:lnSpc>
              <a:spcAft>
                <a:spcPts val="0"/>
              </a:spcAft>
              <a:buAutoNum type="arabicPeriod"/>
            </a:pPr>
            <a:r>
              <a:rPr lang="uk-UA" sz="16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Із </a:t>
            </a:r>
            <a:r>
              <a:rPr lang="uk-UA" sz="16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якими </a:t>
            </a:r>
            <a:r>
              <a:rPr lang="uk-UA" sz="16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труднощами стикнеться пара, якщо </a:t>
            </a:r>
            <a:r>
              <a:rPr lang="uk-UA" sz="16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дівчина </a:t>
            </a:r>
            <a:r>
              <a:rPr lang="uk-UA" sz="16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вагітна </a:t>
            </a:r>
            <a:r>
              <a:rPr lang="uk-UA" sz="16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 обом по 15 років? </a:t>
            </a:r>
            <a:endParaRPr lang="uk-UA" sz="1600" dirty="0" smtClean="0">
              <a:latin typeface="Georgia" panose="02040502050405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 fontAlgn="base">
              <a:lnSpc>
                <a:spcPts val="1920"/>
              </a:lnSpc>
              <a:spcAft>
                <a:spcPts val="0"/>
              </a:spcAft>
            </a:pPr>
            <a:endParaRPr lang="ru-RU" sz="16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algn="just" fontAlgn="base">
              <a:lnSpc>
                <a:spcPts val="1920"/>
              </a:lnSpc>
              <a:spcAft>
                <a:spcPts val="0"/>
              </a:spcAft>
            </a:pPr>
            <a:r>
              <a:rPr lang="uk-UA" sz="16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 fontAlgn="base">
              <a:lnSpc>
                <a:spcPts val="1920"/>
              </a:lnSpc>
              <a:spcAft>
                <a:spcPts val="0"/>
              </a:spcAft>
            </a:pPr>
            <a:r>
              <a:rPr lang="uk-UA" sz="16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Із якими </a:t>
            </a:r>
            <a:r>
              <a:rPr lang="uk-UA" sz="16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труднощами </a:t>
            </a:r>
            <a:r>
              <a:rPr lang="uk-UA" sz="16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стикнеться пара, якщо дівчина вагітна і не бажає народжувати </a:t>
            </a:r>
            <a:r>
              <a:rPr lang="uk-UA" sz="16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дитину (дівчині </a:t>
            </a:r>
            <a:r>
              <a:rPr lang="uk-UA" sz="16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16, хлопцю </a:t>
            </a:r>
            <a:r>
              <a:rPr lang="uk-UA" sz="16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uk-UA" sz="16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)?</a:t>
            </a:r>
          </a:p>
          <a:p>
            <a:pPr lvl="1" algn="just" fontAlgn="base">
              <a:lnSpc>
                <a:spcPts val="1920"/>
              </a:lnSpc>
              <a:spcAft>
                <a:spcPts val="0"/>
              </a:spcAft>
            </a:pPr>
            <a:endParaRPr lang="ru-RU" sz="16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6000"/>
              </a:lnSpc>
              <a:spcAft>
                <a:spcPts val="0"/>
              </a:spcAft>
            </a:pPr>
            <a:r>
              <a:rPr lang="uk-UA" sz="16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 fontAlgn="base">
              <a:lnSpc>
                <a:spcPts val="1920"/>
              </a:lnSpc>
              <a:spcAft>
                <a:spcPts val="0"/>
              </a:spcAft>
            </a:pPr>
            <a:r>
              <a:rPr lang="uk-UA" sz="16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Із якими </a:t>
            </a:r>
            <a:r>
              <a:rPr lang="uk-UA" sz="16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труднощами </a:t>
            </a:r>
            <a:r>
              <a:rPr lang="uk-UA" sz="16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стикнеться </a:t>
            </a:r>
            <a:r>
              <a:rPr lang="uk-UA" sz="16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пара</a:t>
            </a:r>
            <a:r>
              <a:rPr lang="uk-UA" sz="16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якщо дівчина вирішує залишити дитину і ростити її як </a:t>
            </a:r>
            <a:r>
              <a:rPr lang="uk-UA" sz="16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одинока мати?</a:t>
            </a:r>
            <a:endParaRPr lang="ru-RU" sz="16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6000"/>
              </a:lnSpc>
              <a:spcAft>
                <a:spcPts val="0"/>
              </a:spcAft>
            </a:pPr>
            <a:r>
              <a:rPr lang="uk-UA" sz="16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 fontAlgn="base">
              <a:lnSpc>
                <a:spcPts val="1920"/>
              </a:lnSpc>
              <a:spcAft>
                <a:spcPts val="0"/>
              </a:spcAft>
            </a:pPr>
            <a:endParaRPr lang="ru-RU" sz="16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кутник 3">
            <a:extLst>
              <a:ext uri="{FF2B5EF4-FFF2-40B4-BE49-F238E27FC236}">
                <a16:creationId xmlns:a16="http://schemas.microsoft.com/office/drawing/2014/main" id="{A8AA8B41-A273-4DCE-AE37-C0E389454DD5}"/>
              </a:ext>
            </a:extLst>
          </p:cNvPr>
          <p:cNvSpPr/>
          <p:nvPr/>
        </p:nvSpPr>
        <p:spPr>
          <a:xfrm>
            <a:off x="242595" y="4702060"/>
            <a:ext cx="7408505" cy="1327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 fontAlgn="base">
              <a:lnSpc>
                <a:spcPts val="1920"/>
              </a:lnSpc>
              <a:spcAft>
                <a:spcPts val="0"/>
              </a:spcAft>
            </a:pPr>
            <a:r>
              <a:rPr lang="uk-UA" sz="16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Із якими </a:t>
            </a:r>
            <a:r>
              <a:rPr lang="uk-UA" sz="16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труднощами </a:t>
            </a:r>
            <a:r>
              <a:rPr lang="uk-UA" sz="16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стикнеться пара, якщо батьки примушують хлопця одружитися з дівчиною проти його волі?</a:t>
            </a:r>
            <a:endParaRPr lang="ru-RU" sz="16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6000"/>
              </a:lnSpc>
              <a:spcAft>
                <a:spcPts val="0"/>
              </a:spcAft>
            </a:pPr>
            <a:r>
              <a:rPr lang="uk-UA" sz="16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 fontAlgn="base">
              <a:lnSpc>
                <a:spcPts val="1920"/>
              </a:lnSpc>
              <a:spcAft>
                <a:spcPts val="0"/>
              </a:spcAft>
            </a:pPr>
            <a:r>
              <a:rPr lang="uk-UA" sz="16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Із якими </a:t>
            </a:r>
            <a:r>
              <a:rPr lang="uk-UA" sz="16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труднощами </a:t>
            </a:r>
            <a:r>
              <a:rPr lang="uk-UA" sz="16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стикнеться пара, якщо закохані вирішують одружитися </a:t>
            </a:r>
            <a:r>
              <a:rPr lang="uk-UA" sz="16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</a:t>
            </a:r>
            <a:r>
              <a:rPr lang="uk-UA" sz="16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виховувати дитину разом?</a:t>
            </a:r>
            <a:endParaRPr lang="ru-RU" sz="16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кутник 4">
            <a:extLst>
              <a:ext uri="{FF2B5EF4-FFF2-40B4-BE49-F238E27FC236}">
                <a16:creationId xmlns:a16="http://schemas.microsoft.com/office/drawing/2014/main" id="{F2638AB0-C810-468B-AE2B-6F6FDF01C4B5}"/>
              </a:ext>
            </a:extLst>
          </p:cNvPr>
          <p:cNvSpPr/>
          <p:nvPr/>
        </p:nvSpPr>
        <p:spPr>
          <a:xfrm>
            <a:off x="242595" y="3444190"/>
            <a:ext cx="5001210" cy="823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 fontAlgn="base">
              <a:lnSpc>
                <a:spcPts val="1920"/>
              </a:lnSpc>
            </a:pPr>
            <a:r>
              <a:rPr lang="uk-UA" sz="16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 Із якими </a:t>
            </a:r>
            <a:r>
              <a:rPr lang="uk-UA" sz="1600" dirty="0" smtClean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труднощами стикнеться пара</a:t>
            </a:r>
            <a:r>
              <a:rPr lang="uk-UA" sz="1600" dirty="0"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якщо дівчина вирішує позбутися дитини шляхом аборту?</a:t>
            </a:r>
            <a:endParaRPr lang="ru-RU" sz="1600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577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</TotalTime>
  <Words>308</Words>
  <Application>Microsoft Office PowerPoint</Application>
  <PresentationFormat>Широкоэкранный</PresentationFormat>
  <Paragraphs>108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Arial</vt:lpstr>
      <vt:lpstr>Book Antiqua</vt:lpstr>
      <vt:lpstr>Calibri</vt:lpstr>
      <vt:lpstr>Calibri Light</vt:lpstr>
      <vt:lpstr>Georgia</vt:lpstr>
      <vt:lpstr>inherit</vt:lpstr>
      <vt:lpstr>Times New Roman</vt:lpstr>
      <vt:lpstr>Wingdings</vt:lpstr>
      <vt:lpstr>Тема Office</vt:lpstr>
      <vt:lpstr>Презентация PowerPoint</vt:lpstr>
      <vt:lpstr>Схвалено методичною радою Тараканівського ліцею Тараканівської сільської ради Протокол № 2 від  18.02.2022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64</cp:revision>
  <dcterms:created xsi:type="dcterms:W3CDTF">2022-02-21T10:33:05Z</dcterms:created>
  <dcterms:modified xsi:type="dcterms:W3CDTF">2022-03-16T09:15:04Z</dcterms:modified>
</cp:coreProperties>
</file>