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80" r:id="rId15"/>
    <p:sldId id="281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1757" y="2339790"/>
            <a:ext cx="5002302" cy="2003890"/>
          </a:xfrm>
        </p:spPr>
        <p:txBody>
          <a:bodyPr>
            <a:normAutofit fontScale="90000"/>
          </a:bodyPr>
          <a:lstStyle/>
          <a:p>
            <a:r>
              <a:rPr lang="uk-UA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ПЕРША ПСИХОЛОГІЧНА ДОПОМОГА</a:t>
            </a:r>
            <a:endParaRPr lang="ru-RU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56889" y="6160437"/>
            <a:ext cx="5002302" cy="48587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2060"/>
                </a:solidFill>
              </a:rPr>
              <a:t>Рівне 2022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2419" y="1402345"/>
            <a:ext cx="5969726" cy="898895"/>
          </a:xfrm>
        </p:spPr>
        <p:txBody>
          <a:bodyPr>
            <a:normAutofit/>
          </a:bodyPr>
          <a:lstStyle/>
          <a:p>
            <a:pPr algn="ctr"/>
            <a:r>
              <a:rPr lang="uk-UA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ППД</a:t>
            </a:r>
            <a:r>
              <a:rPr lang="uk-UA" sz="4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потребують: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800" name="Group 23"/>
          <p:cNvGrpSpPr>
            <a:grpSpLocks/>
          </p:cNvGrpSpPr>
          <p:nvPr/>
        </p:nvGrpSpPr>
        <p:grpSpPr bwMode="auto">
          <a:xfrm>
            <a:off x="2133600" y="2808514"/>
            <a:ext cx="6514011" cy="1071155"/>
            <a:chOff x="1344" y="1392"/>
            <a:chExt cx="3072" cy="288"/>
          </a:xfrm>
        </p:grpSpPr>
        <p:sp>
          <p:nvSpPr>
            <p:cNvPr id="801" name="Rectangle 13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2" name="Rectangle 14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1</a:t>
              </a:r>
            </a:p>
          </p:txBody>
        </p:sp>
      </p:grpSp>
      <p:grpSp>
        <p:nvGrpSpPr>
          <p:cNvPr id="803" name="Group 24"/>
          <p:cNvGrpSpPr>
            <a:grpSpLocks/>
          </p:cNvGrpSpPr>
          <p:nvPr/>
        </p:nvGrpSpPr>
        <p:grpSpPr bwMode="auto">
          <a:xfrm>
            <a:off x="2127068" y="4261893"/>
            <a:ext cx="6514010" cy="457200"/>
            <a:chOff x="1344" y="1872"/>
            <a:chExt cx="3072" cy="288"/>
          </a:xfrm>
        </p:grpSpPr>
        <p:sp>
          <p:nvSpPr>
            <p:cNvPr id="804" name="Rectangle 15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5" name="Rectangle 16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 dirty="0"/>
                <a:t>2</a:t>
              </a:r>
            </a:p>
          </p:txBody>
        </p:sp>
      </p:grpSp>
      <p:sp>
        <p:nvSpPr>
          <p:cNvPr id="815" name="Rectangle 38"/>
          <p:cNvSpPr>
            <a:spLocks noChangeArrowheads="1"/>
          </p:cNvSpPr>
          <p:nvPr/>
        </p:nvSpPr>
        <p:spPr bwMode="auto">
          <a:xfrm>
            <a:off x="3017519" y="2924512"/>
            <a:ext cx="5303521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Люди, що знаходяться в стані </a:t>
            </a:r>
            <a:r>
              <a:rPr lang="uk-UA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дистресу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результаті  щойно пережитої 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кризової </a:t>
            </a: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події.</a:t>
            </a:r>
          </a:p>
        </p:txBody>
      </p:sp>
      <p:sp>
        <p:nvSpPr>
          <p:cNvPr id="816" name="Rectangle 39"/>
          <p:cNvSpPr>
            <a:spLocks noChangeArrowheads="1"/>
          </p:cNvSpPr>
          <p:nvPr/>
        </p:nvSpPr>
        <p:spPr bwMode="auto">
          <a:xfrm>
            <a:off x="3017519" y="4294380"/>
            <a:ext cx="5828210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Діти, які потрапили у складну життєву ситуацію.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33599" y="4994633"/>
            <a:ext cx="6514011" cy="89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sz="2000" b="1" i="1" dirty="0">
                <a:solidFill>
                  <a:srgbClr val="FF0000"/>
                </a:solidFill>
              </a:rPr>
              <a:t>*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Дистрес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 - 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це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 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стрес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який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 шкодить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організму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людини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 (на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відміну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від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еустресу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 -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корисного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itchFamily="18" charset="0"/>
              </a:rPr>
              <a:t>стресу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</a:rPr>
              <a:t>).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endParaRPr lang="uk-UA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10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9736" y="631636"/>
            <a:ext cx="5460274" cy="126247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 час надання </a:t>
            </a:r>
            <a:br>
              <a:rPr lang="uk-UA" sz="4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ППД</a:t>
            </a:r>
            <a:r>
              <a:rPr lang="uk-UA" sz="4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потрібно</a:t>
            </a:r>
            <a:r>
              <a:rPr lang="uk-UA" sz="4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800" name="Group 23"/>
          <p:cNvGrpSpPr>
            <a:grpSpLocks/>
          </p:cNvGrpSpPr>
          <p:nvPr/>
        </p:nvGrpSpPr>
        <p:grpSpPr bwMode="auto">
          <a:xfrm>
            <a:off x="2133599" y="2209800"/>
            <a:ext cx="6514011" cy="457200"/>
            <a:chOff x="1344" y="1392"/>
            <a:chExt cx="3072" cy="288"/>
          </a:xfrm>
        </p:grpSpPr>
        <p:sp>
          <p:nvSpPr>
            <p:cNvPr id="801" name="Rectangle 13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2" name="Rectangle 14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1</a:t>
              </a:r>
            </a:p>
          </p:txBody>
        </p:sp>
      </p:grpSp>
      <p:grpSp>
        <p:nvGrpSpPr>
          <p:cNvPr id="803" name="Group 24"/>
          <p:cNvGrpSpPr>
            <a:grpSpLocks/>
          </p:cNvGrpSpPr>
          <p:nvPr/>
        </p:nvGrpSpPr>
        <p:grpSpPr bwMode="auto">
          <a:xfrm>
            <a:off x="2133600" y="2909888"/>
            <a:ext cx="6514010" cy="457200"/>
            <a:chOff x="1344" y="1872"/>
            <a:chExt cx="3072" cy="288"/>
          </a:xfrm>
        </p:grpSpPr>
        <p:sp>
          <p:nvSpPr>
            <p:cNvPr id="804" name="Rectangle 15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5" name="Rectangle 16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 dirty="0"/>
                <a:t>2</a:t>
              </a:r>
            </a:p>
          </p:txBody>
        </p:sp>
      </p:grpSp>
      <p:grpSp>
        <p:nvGrpSpPr>
          <p:cNvPr id="806" name="Group 25"/>
          <p:cNvGrpSpPr>
            <a:grpSpLocks/>
          </p:cNvGrpSpPr>
          <p:nvPr/>
        </p:nvGrpSpPr>
        <p:grpSpPr bwMode="auto">
          <a:xfrm>
            <a:off x="2133600" y="3609703"/>
            <a:ext cx="6514010" cy="457200"/>
            <a:chOff x="1344" y="1392"/>
            <a:chExt cx="3072" cy="288"/>
          </a:xfrm>
        </p:grpSpPr>
        <p:sp>
          <p:nvSpPr>
            <p:cNvPr id="807" name="Rectangle 26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8" name="Rectangle 27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3</a:t>
              </a:r>
            </a:p>
          </p:txBody>
        </p:sp>
      </p:grpSp>
      <p:grpSp>
        <p:nvGrpSpPr>
          <p:cNvPr id="809" name="Group 28"/>
          <p:cNvGrpSpPr>
            <a:grpSpLocks/>
          </p:cNvGrpSpPr>
          <p:nvPr/>
        </p:nvGrpSpPr>
        <p:grpSpPr bwMode="auto">
          <a:xfrm>
            <a:off x="2133600" y="4267200"/>
            <a:ext cx="6514010" cy="457200"/>
            <a:chOff x="1344" y="1872"/>
            <a:chExt cx="3072" cy="288"/>
          </a:xfrm>
        </p:grpSpPr>
        <p:sp>
          <p:nvSpPr>
            <p:cNvPr id="810" name="Rectangle 29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1" name="Rectangle 30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4</a:t>
              </a:r>
            </a:p>
          </p:txBody>
        </p:sp>
      </p:grpSp>
      <p:grpSp>
        <p:nvGrpSpPr>
          <p:cNvPr id="812" name="Group 34"/>
          <p:cNvGrpSpPr>
            <a:grpSpLocks/>
          </p:cNvGrpSpPr>
          <p:nvPr/>
        </p:nvGrpSpPr>
        <p:grpSpPr bwMode="auto">
          <a:xfrm>
            <a:off x="2133600" y="4953000"/>
            <a:ext cx="6514010" cy="457200"/>
            <a:chOff x="1344" y="1392"/>
            <a:chExt cx="3072" cy="288"/>
          </a:xfrm>
        </p:grpSpPr>
        <p:sp>
          <p:nvSpPr>
            <p:cNvPr id="813" name="Rectangle 35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4" name="Rectangle 36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5</a:t>
              </a:r>
            </a:p>
          </p:txBody>
        </p:sp>
      </p:grpSp>
      <p:sp>
        <p:nvSpPr>
          <p:cNvPr id="815" name="Rectangle 38"/>
          <p:cNvSpPr>
            <a:spLocks noChangeArrowheads="1"/>
          </p:cNvSpPr>
          <p:nvPr/>
        </p:nvSpPr>
        <p:spPr bwMode="auto">
          <a:xfrm>
            <a:off x="2971800" y="2235200"/>
            <a:ext cx="403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Бути щирим;</a:t>
            </a:r>
          </a:p>
        </p:txBody>
      </p:sp>
      <p:sp>
        <p:nvSpPr>
          <p:cNvPr id="816" name="Rectangle 39"/>
          <p:cNvSpPr>
            <a:spLocks noChangeArrowheads="1"/>
          </p:cNvSpPr>
          <p:nvPr/>
        </p:nvSpPr>
        <p:spPr bwMode="auto">
          <a:xfrm>
            <a:off x="2971800" y="2953822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Відмовитись від власних упереджень;</a:t>
            </a:r>
          </a:p>
        </p:txBody>
      </p:sp>
      <p:sp>
        <p:nvSpPr>
          <p:cNvPr id="817" name="Rectangle 40"/>
          <p:cNvSpPr>
            <a:spLocks noChangeArrowheads="1"/>
          </p:cNvSpPr>
          <p:nvPr/>
        </p:nvSpPr>
        <p:spPr bwMode="auto">
          <a:xfrm>
            <a:off x="2947850" y="3609703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Зрозуміло пояснювати ситуацію;</a:t>
            </a:r>
          </a:p>
        </p:txBody>
      </p:sp>
      <p:sp>
        <p:nvSpPr>
          <p:cNvPr id="818" name="Rectangle 41"/>
          <p:cNvSpPr>
            <a:spLocks noChangeArrowheads="1"/>
          </p:cNvSpPr>
          <p:nvPr/>
        </p:nvSpPr>
        <p:spPr bwMode="auto">
          <a:xfrm>
            <a:off x="2971800" y="4311134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Поважати особистість потерпілого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" name="Rectangle 42"/>
          <p:cNvSpPr>
            <a:spLocks noChangeArrowheads="1"/>
          </p:cNvSpPr>
          <p:nvPr/>
        </p:nvSpPr>
        <p:spPr bwMode="auto">
          <a:xfrm>
            <a:off x="2971800" y="4980351"/>
            <a:ext cx="56758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Враховувати культурні, вікові та інші особливості.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Александр\Desktop\На журнал Надзвичайна ситуація\DSC_5898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4651379" cy="3168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C:\Users\Александр\Desktop\На журнал Надзвичайна ситуація\DSC_590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78797" y="-1"/>
            <a:ext cx="4665203" cy="3168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Александр\Desktop\На журнал Надзвичайна ситуація\DSC_5885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29467" y="3017520"/>
            <a:ext cx="7548327" cy="38404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8363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10905"/>
            <a:ext cx="9147359" cy="898895"/>
          </a:xfrm>
        </p:spPr>
        <p:txBody>
          <a:bodyPr>
            <a:normAutofit/>
          </a:bodyPr>
          <a:lstStyle/>
          <a:p>
            <a:pPr algn="ctr"/>
            <a:r>
              <a:rPr 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 час надання ППД Забороняється</a:t>
            </a:r>
            <a:r>
              <a:rPr lang="uk-UA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800" name="Group 23"/>
          <p:cNvGrpSpPr>
            <a:grpSpLocks/>
          </p:cNvGrpSpPr>
          <p:nvPr/>
        </p:nvGrpSpPr>
        <p:grpSpPr bwMode="auto">
          <a:xfrm>
            <a:off x="2133599" y="2209800"/>
            <a:ext cx="6514011" cy="457200"/>
            <a:chOff x="1344" y="1392"/>
            <a:chExt cx="3072" cy="288"/>
          </a:xfrm>
        </p:grpSpPr>
        <p:sp>
          <p:nvSpPr>
            <p:cNvPr id="801" name="Rectangle 13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2" name="Rectangle 14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1</a:t>
              </a:r>
            </a:p>
          </p:txBody>
        </p:sp>
      </p:grpSp>
      <p:grpSp>
        <p:nvGrpSpPr>
          <p:cNvPr id="803" name="Group 24"/>
          <p:cNvGrpSpPr>
            <a:grpSpLocks/>
          </p:cNvGrpSpPr>
          <p:nvPr/>
        </p:nvGrpSpPr>
        <p:grpSpPr bwMode="auto">
          <a:xfrm>
            <a:off x="2133600" y="2909888"/>
            <a:ext cx="6514010" cy="773838"/>
            <a:chOff x="1344" y="1872"/>
            <a:chExt cx="3072" cy="288"/>
          </a:xfrm>
        </p:grpSpPr>
        <p:sp>
          <p:nvSpPr>
            <p:cNvPr id="804" name="Rectangle 15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5" name="Rectangle 16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 dirty="0"/>
                <a:t>2</a:t>
              </a:r>
            </a:p>
          </p:txBody>
        </p:sp>
      </p:grpSp>
      <p:grpSp>
        <p:nvGrpSpPr>
          <p:cNvPr id="806" name="Group 25"/>
          <p:cNvGrpSpPr>
            <a:grpSpLocks/>
          </p:cNvGrpSpPr>
          <p:nvPr/>
        </p:nvGrpSpPr>
        <p:grpSpPr bwMode="auto">
          <a:xfrm>
            <a:off x="2146934" y="3910818"/>
            <a:ext cx="6514010" cy="457200"/>
            <a:chOff x="1344" y="1392"/>
            <a:chExt cx="3072" cy="288"/>
          </a:xfrm>
        </p:grpSpPr>
        <p:sp>
          <p:nvSpPr>
            <p:cNvPr id="807" name="Rectangle 26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8" name="Rectangle 27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3</a:t>
              </a:r>
            </a:p>
          </p:txBody>
        </p:sp>
      </p:grpSp>
      <p:grpSp>
        <p:nvGrpSpPr>
          <p:cNvPr id="809" name="Group 28"/>
          <p:cNvGrpSpPr>
            <a:grpSpLocks/>
          </p:cNvGrpSpPr>
          <p:nvPr/>
        </p:nvGrpSpPr>
        <p:grpSpPr bwMode="auto">
          <a:xfrm>
            <a:off x="2146934" y="4571988"/>
            <a:ext cx="6514010" cy="457200"/>
            <a:chOff x="1344" y="1872"/>
            <a:chExt cx="3072" cy="288"/>
          </a:xfrm>
        </p:grpSpPr>
        <p:sp>
          <p:nvSpPr>
            <p:cNvPr id="810" name="Rectangle 29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1" name="Rectangle 30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4</a:t>
              </a:r>
            </a:p>
          </p:txBody>
        </p:sp>
      </p:grpSp>
      <p:grpSp>
        <p:nvGrpSpPr>
          <p:cNvPr id="812" name="Group 34"/>
          <p:cNvGrpSpPr>
            <a:grpSpLocks/>
          </p:cNvGrpSpPr>
          <p:nvPr/>
        </p:nvGrpSpPr>
        <p:grpSpPr bwMode="auto">
          <a:xfrm>
            <a:off x="2146934" y="5279148"/>
            <a:ext cx="6514010" cy="457200"/>
            <a:chOff x="1344" y="1392"/>
            <a:chExt cx="3072" cy="288"/>
          </a:xfrm>
        </p:grpSpPr>
        <p:sp>
          <p:nvSpPr>
            <p:cNvPr id="813" name="Rectangle 35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4" name="Rectangle 36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5</a:t>
              </a:r>
            </a:p>
          </p:txBody>
        </p:sp>
      </p:grpSp>
      <p:sp>
        <p:nvSpPr>
          <p:cNvPr id="815" name="Rectangle 38"/>
          <p:cNvSpPr>
            <a:spLocks noChangeArrowheads="1"/>
          </p:cNvSpPr>
          <p:nvPr/>
        </p:nvSpPr>
        <p:spPr bwMode="auto">
          <a:xfrm>
            <a:off x="2971799" y="2235200"/>
            <a:ext cx="55713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Зловживати </a:t>
            </a: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становищем помічника;</a:t>
            </a:r>
          </a:p>
        </p:txBody>
      </p:sp>
      <p:sp>
        <p:nvSpPr>
          <p:cNvPr id="816" name="Rectangle 39"/>
          <p:cNvSpPr>
            <a:spLocks noChangeArrowheads="1"/>
          </p:cNvSpPr>
          <p:nvPr/>
        </p:nvSpPr>
        <p:spPr bwMode="auto">
          <a:xfrm>
            <a:off x="2971799" y="2973641"/>
            <a:ext cx="58282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Просити в людей гроші чи інші цінності в обмін на допомогу;</a:t>
            </a:r>
          </a:p>
        </p:txBody>
      </p:sp>
      <p:sp>
        <p:nvSpPr>
          <p:cNvPr id="818" name="Rectangle 41"/>
          <p:cNvSpPr>
            <a:spLocks noChangeArrowheads="1"/>
          </p:cNvSpPr>
          <p:nvPr/>
        </p:nvSpPr>
        <p:spPr bwMode="auto">
          <a:xfrm>
            <a:off x="2971799" y="4615922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Перебільшувати свої уміння чи повноваження;</a:t>
            </a:r>
          </a:p>
        </p:txBody>
      </p:sp>
      <p:sp>
        <p:nvSpPr>
          <p:cNvPr id="819" name="Rectangle 42"/>
          <p:cNvSpPr>
            <a:spLocks noChangeArrowheads="1"/>
          </p:cNvSpPr>
          <p:nvPr/>
        </p:nvSpPr>
        <p:spPr bwMode="auto">
          <a:xfrm>
            <a:off x="2947850" y="5323082"/>
            <a:ext cx="56758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Засуджувати особу за її вчинки;</a:t>
            </a:r>
          </a:p>
        </p:txBody>
      </p: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2971798" y="3928905"/>
            <a:ext cx="55713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Давати марні обіцянки;</a:t>
            </a:r>
            <a:endParaRPr lang="uk-UA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2146934" y="5926171"/>
            <a:ext cx="6514010" cy="457200"/>
            <a:chOff x="1344" y="1872"/>
            <a:chExt cx="3072" cy="288"/>
          </a:xfrm>
        </p:grpSpPr>
        <p:sp>
          <p:nvSpPr>
            <p:cNvPr id="31" name="Rectangle 29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uk-UA" b="1" dirty="0" smtClean="0"/>
                <a:t>6</a:t>
              </a:r>
              <a:endParaRPr lang="en-US" b="1" dirty="0"/>
            </a:p>
          </p:txBody>
        </p:sp>
      </p:grpSp>
      <p:sp>
        <p:nvSpPr>
          <p:cNvPr id="33" name="Rectangle 41"/>
          <p:cNvSpPr>
            <a:spLocks noChangeArrowheads="1"/>
          </p:cNvSpPr>
          <p:nvPr/>
        </p:nvSpPr>
        <p:spPr bwMode="auto">
          <a:xfrm>
            <a:off x="2947851" y="5970105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Силоміць надавати допомогу.</a:t>
            </a:r>
            <a:endParaRPr lang="uk-UA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3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10905"/>
            <a:ext cx="9147359" cy="898895"/>
          </a:xfrm>
        </p:spPr>
        <p:txBody>
          <a:bodyPr>
            <a:normAutofit/>
          </a:bodyPr>
          <a:lstStyle/>
          <a:p>
            <a:pPr algn="ctr"/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 час надання ППД необхідно</a:t>
            </a:r>
            <a:r>
              <a:rPr 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800" name="Group 23"/>
          <p:cNvGrpSpPr>
            <a:grpSpLocks/>
          </p:cNvGrpSpPr>
          <p:nvPr/>
        </p:nvGrpSpPr>
        <p:grpSpPr bwMode="auto">
          <a:xfrm>
            <a:off x="2133599" y="2209800"/>
            <a:ext cx="6514011" cy="457200"/>
            <a:chOff x="1344" y="1392"/>
            <a:chExt cx="3072" cy="288"/>
          </a:xfrm>
        </p:grpSpPr>
        <p:sp>
          <p:nvSpPr>
            <p:cNvPr id="801" name="Rectangle 13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2" name="Rectangle 14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1</a:t>
              </a:r>
            </a:p>
          </p:txBody>
        </p:sp>
      </p:grpSp>
      <p:grpSp>
        <p:nvGrpSpPr>
          <p:cNvPr id="803" name="Group 24"/>
          <p:cNvGrpSpPr>
            <a:grpSpLocks/>
          </p:cNvGrpSpPr>
          <p:nvPr/>
        </p:nvGrpSpPr>
        <p:grpSpPr bwMode="auto">
          <a:xfrm>
            <a:off x="2133600" y="2909888"/>
            <a:ext cx="6514010" cy="433085"/>
            <a:chOff x="1344" y="1872"/>
            <a:chExt cx="3072" cy="288"/>
          </a:xfrm>
        </p:grpSpPr>
        <p:sp>
          <p:nvSpPr>
            <p:cNvPr id="804" name="Rectangle 15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5" name="Rectangle 16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 dirty="0"/>
                <a:t>2</a:t>
              </a:r>
            </a:p>
          </p:txBody>
        </p:sp>
      </p:grpSp>
      <p:grpSp>
        <p:nvGrpSpPr>
          <p:cNvPr id="806" name="Group 25"/>
          <p:cNvGrpSpPr>
            <a:grpSpLocks/>
          </p:cNvGrpSpPr>
          <p:nvPr/>
        </p:nvGrpSpPr>
        <p:grpSpPr bwMode="auto">
          <a:xfrm>
            <a:off x="2146934" y="3656370"/>
            <a:ext cx="6514010" cy="690265"/>
            <a:chOff x="1344" y="1392"/>
            <a:chExt cx="3072" cy="288"/>
          </a:xfrm>
        </p:grpSpPr>
        <p:sp>
          <p:nvSpPr>
            <p:cNvPr id="807" name="Rectangle 26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8" name="Rectangle 27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 dirty="0"/>
                <a:t>3</a:t>
              </a:r>
            </a:p>
          </p:txBody>
        </p:sp>
      </p:grpSp>
      <p:grpSp>
        <p:nvGrpSpPr>
          <p:cNvPr id="809" name="Group 28"/>
          <p:cNvGrpSpPr>
            <a:grpSpLocks/>
          </p:cNvGrpSpPr>
          <p:nvPr/>
        </p:nvGrpSpPr>
        <p:grpSpPr bwMode="auto">
          <a:xfrm>
            <a:off x="2146934" y="4571988"/>
            <a:ext cx="6514010" cy="457200"/>
            <a:chOff x="1344" y="1872"/>
            <a:chExt cx="3072" cy="288"/>
          </a:xfrm>
        </p:grpSpPr>
        <p:sp>
          <p:nvSpPr>
            <p:cNvPr id="810" name="Rectangle 29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1" name="Rectangle 30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4</a:t>
              </a:r>
            </a:p>
          </p:txBody>
        </p:sp>
      </p:grpSp>
      <p:grpSp>
        <p:nvGrpSpPr>
          <p:cNvPr id="812" name="Group 34"/>
          <p:cNvGrpSpPr>
            <a:grpSpLocks/>
          </p:cNvGrpSpPr>
          <p:nvPr/>
        </p:nvGrpSpPr>
        <p:grpSpPr bwMode="auto">
          <a:xfrm>
            <a:off x="2146934" y="5279148"/>
            <a:ext cx="6514010" cy="457200"/>
            <a:chOff x="1344" y="1392"/>
            <a:chExt cx="3072" cy="288"/>
          </a:xfrm>
        </p:grpSpPr>
        <p:sp>
          <p:nvSpPr>
            <p:cNvPr id="813" name="Rectangle 35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4" name="Rectangle 36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5</a:t>
              </a:r>
            </a:p>
          </p:txBody>
        </p:sp>
      </p:grpSp>
      <p:sp>
        <p:nvSpPr>
          <p:cNvPr id="815" name="Rectangle 38"/>
          <p:cNvSpPr>
            <a:spLocks noChangeArrowheads="1"/>
          </p:cNvSpPr>
          <p:nvPr/>
        </p:nvSpPr>
        <p:spPr bwMode="auto">
          <a:xfrm>
            <a:off x="73749" y="81677"/>
            <a:ext cx="55713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Надавати інформацію доступно;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6" name="Rectangle 39"/>
          <p:cNvSpPr>
            <a:spLocks noChangeArrowheads="1"/>
          </p:cNvSpPr>
          <p:nvPr/>
        </p:nvSpPr>
        <p:spPr bwMode="auto">
          <a:xfrm>
            <a:off x="2971799" y="2941764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Дотримуватися </a:t>
            </a:r>
            <a:r>
              <a:rPr lang="uk-UA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приватності</a:t>
            </a: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818" name="Rectangle 41"/>
          <p:cNvSpPr>
            <a:spLocks noChangeArrowheads="1"/>
          </p:cNvSpPr>
          <p:nvPr/>
        </p:nvSpPr>
        <p:spPr bwMode="auto">
          <a:xfrm>
            <a:off x="2971799" y="4615922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Активно слухати;</a:t>
            </a:r>
          </a:p>
        </p:txBody>
      </p:sp>
      <p:sp>
        <p:nvSpPr>
          <p:cNvPr id="819" name="Rectangle 42"/>
          <p:cNvSpPr>
            <a:spLocks noChangeArrowheads="1"/>
          </p:cNvSpPr>
          <p:nvPr/>
        </p:nvSpPr>
        <p:spPr bwMode="auto">
          <a:xfrm>
            <a:off x="2947850" y="5323082"/>
            <a:ext cx="56758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Бути терплячими;</a:t>
            </a:r>
          </a:p>
        </p:txBody>
      </p: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2947849" y="3655140"/>
            <a:ext cx="557130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Бути поруч при дотриманні особистісного простору;</a:t>
            </a:r>
          </a:p>
        </p:txBody>
      </p: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2146934" y="5926171"/>
            <a:ext cx="6514010" cy="457200"/>
            <a:chOff x="1344" y="1872"/>
            <a:chExt cx="3072" cy="288"/>
          </a:xfrm>
        </p:grpSpPr>
        <p:sp>
          <p:nvSpPr>
            <p:cNvPr id="31" name="Rectangle 29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uk-UA" b="1" dirty="0" smtClean="0"/>
                <a:t>6</a:t>
              </a:r>
              <a:endParaRPr lang="en-US" b="1" dirty="0"/>
            </a:p>
          </p:txBody>
        </p:sp>
      </p:grpSp>
      <p:sp>
        <p:nvSpPr>
          <p:cNvPr id="33" name="Rectangle 41"/>
          <p:cNvSpPr>
            <a:spLocks noChangeArrowheads="1"/>
          </p:cNvSpPr>
          <p:nvPr/>
        </p:nvSpPr>
        <p:spPr bwMode="auto">
          <a:xfrm>
            <a:off x="2947851" y="5970105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Дозволити поринути в мовчання.</a:t>
            </a:r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2947850" y="2253734"/>
            <a:ext cx="55713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Мінімізувати зовнішній вплив;</a:t>
            </a:r>
          </a:p>
        </p:txBody>
      </p:sp>
    </p:spTree>
    <p:extLst>
      <p:ext uri="{BB962C8B-B14F-4D97-AF65-F5344CB8AC3E}">
        <p14:creationId xmlns:p14="http://schemas.microsoft.com/office/powerpoint/2010/main" val="385943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SC_000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03866" y="1"/>
            <a:ext cx="4172629" cy="29391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7" descr="DSC_031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1342" y="1"/>
            <a:ext cx="5142657" cy="34290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9" descr="DSC_022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262" y="2782889"/>
            <a:ext cx="6361611" cy="4132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47692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524" y="2495007"/>
            <a:ext cx="7886700" cy="2160952"/>
          </a:xfrm>
        </p:spPr>
        <p:txBody>
          <a:bodyPr>
            <a:noAutofit/>
          </a:bodyPr>
          <a:lstStyle/>
          <a:p>
            <a:pPr algn="ctr"/>
            <a:r>
              <a:rPr lang="uk-UA" sz="6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Негативні психічні стани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401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43" y="1345474"/>
            <a:ext cx="8659042" cy="52495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Екстрена психологічна допомога</a:t>
            </a:r>
            <a:r>
              <a:rPr lang="uk-UA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надається людям в гострому стресовому стані </a:t>
            </a:r>
            <a:r>
              <a:rPr lang="uk-UA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(ГСР)</a:t>
            </a:r>
            <a:r>
              <a:rPr lang="uk-UA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Це стан являє собою переживання емоційної та розумової дезорганізації. </a:t>
            </a:r>
            <a:endParaRPr lang="uk-UA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потерпілого в надзвичайній ситуації можуть з'являтися реакції, викликані травмою – емоційним шоком такі як: </a:t>
            </a:r>
            <a:r>
              <a:rPr lang="uk-UA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страх, апатія, ступор, рухове збудження, агресія, нервове тремтіння, плач, істерика, паніка</a:t>
            </a:r>
            <a:r>
              <a:rPr lang="uk-UA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тощо.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3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587" y="1802675"/>
            <a:ext cx="7886700" cy="43107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Плач</a:t>
            </a:r>
          </a:p>
          <a:p>
            <a:pPr marL="0" indent="0" algn="ctr">
              <a:buNone/>
            </a:pPr>
            <a:r>
              <a:rPr lang="uk-UA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Перша допомога</a:t>
            </a:r>
            <a:r>
              <a:rPr lang="uk-UA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залишайте людину наодинці. Встановіть з нею фізичний контакт (візьміть за руку, покладіть свою руку їй на плече або спину, погладьте її по голові). Дайте відчути, що Ви поруч. Застосовуйте прийоми активного слухання.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78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5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Істерика</a:t>
            </a:r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uk-UA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Відведіть глядачів, залишайтеся з людиною наодинці при відсутності небезпеки для Вас. Зненацька зробіть дію, що може сильно здивувати </a:t>
            </a:r>
            <a: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можна, </a:t>
            </a:r>
            <a: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облити водою, з гуркотом упустити предмет, різко крикнути на потерпілого)</a:t>
            </a:r>
            <a:r>
              <a:rPr lang="uk-UA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Говоріть з людиною короткими фразами, упевненим тоном </a:t>
            </a:r>
            <a:r>
              <a:rPr lang="uk-UA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(«Випий води», «Умийся»).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21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Рабочий стол\Емблема_ДСНС_(2016)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7674" y="1583464"/>
            <a:ext cx="2459037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Admin\Рабочий стол\завантаження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577336" y="1583464"/>
            <a:ext cx="4168202" cy="335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3850" y="4292600"/>
            <a:ext cx="3887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ДЕРЖАВНА СЛУЖА УКРАЇНИ З НАДЗВИЧАЙНИХ СИТУАЦІЙ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80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Марення і </a:t>
            </a:r>
            <a:r>
              <a:rPr lang="uk-UA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галюцинації </a:t>
            </a:r>
          </a:p>
          <a:p>
            <a:pPr marL="0" indent="0" algn="ctr">
              <a:buNone/>
            </a:pPr>
            <a:r>
              <a:rPr lang="uk-UA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Стежте </a:t>
            </a:r>
            <a:r>
              <a:rPr lang="uk-UA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тим, щоб потерпілий не зашкодив собі й навколишнім. Заберіть від нього предмети, що можуть представляти потенційну небезпеку. Переведіть потерпілого у відокремлене місце, не залишайте його наодинці. Говоріть з постраждалим спокійним голосом.</a:t>
            </a:r>
            <a:endParaRPr lang="ru-RU" sz="3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079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Апатія</a:t>
            </a:r>
          </a:p>
          <a:p>
            <a:pPr marL="0" indent="0" algn="ctr">
              <a:buNone/>
            </a:pPr>
            <a:r>
              <a:rPr lang="uk-UA" sz="3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Поговоріть з потерпілим. Задайте йому кілька простих запитань, виходячи з того, знайомий він Вам чи ні. </a:t>
            </a:r>
            <a:r>
              <a:rPr lang="uk-UA" sz="39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«Як тебе звуть?», «Як ти себе почуваєш?», «Хочеш їсти?» </a:t>
            </a:r>
            <a:r>
              <a:rPr lang="uk-UA" sz="3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 т.п. Проводіть потерпілого до місця відпочинку, допоможіть зручно влаштуватися</a:t>
            </a:r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612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Ступор </a:t>
            </a:r>
          </a:p>
          <a:p>
            <a:pPr marL="0" indent="0" algn="ctr">
              <a:buNone/>
            </a:pPr>
            <a:r>
              <a:rPr lang="uk-UA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Зігніть потерпілому пальці на обох руках і пригорніть їх до підстави долоні. Більші пальці повинні бути виставлені назовні. Кінчиками великого й вказівного пальців масажуйте потерпілому точки, розташовані на чолі, над очима рівно посередині між лінією росту волосся й бровами, чітко над зіницями.</a:t>
            </a:r>
            <a:endParaRPr lang="ru-RU" sz="3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31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Рухове збудження</a:t>
            </a:r>
          </a:p>
          <a:p>
            <a:pPr marL="0" indent="0" algn="ctr">
              <a:buNone/>
            </a:pPr>
            <a:r>
              <a:rPr lang="uk-UA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Використовуйте прийом </a:t>
            </a:r>
            <a:r>
              <a:rPr lang="uk-UA" sz="33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«захоплення»</a:t>
            </a:r>
            <a:r>
              <a:rPr lang="uk-UA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перебуваючи позаду, просуньте свої руки потерпілому під пахви, пригорніть її до себе й злегка перекиньте на себе. Ізолюйте потерпілого від навколишніх.</a:t>
            </a:r>
            <a:endParaRPr lang="ru-RU" sz="3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000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Агресія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uk-UA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Зведіть </a:t>
            </a:r>
            <a:r>
              <a:rPr lang="uk-UA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 мінімуму кількість оточуючих. Дайте потерпілому можливість </a:t>
            </a:r>
            <a:r>
              <a:rPr lang="uk-UA" sz="33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«випустити пар» </a:t>
            </a:r>
            <a:r>
              <a:rPr lang="uk-UA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(наприклад, виговоритися, або </a:t>
            </a:r>
            <a:r>
              <a:rPr lang="uk-UA" sz="33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33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побити подушку</a:t>
            </a:r>
            <a:r>
              <a:rPr lang="uk-UA" sz="33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uk-UA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Доручіть роботу, пов'язану з високим фізичним навантаженням</a:t>
            </a:r>
            <a:endParaRPr lang="ru-RU" sz="3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80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</a:t>
            </a:r>
          </a:p>
          <a:p>
            <a:pPr marL="0" indent="0" algn="ctr">
              <a:buNone/>
            </a:pPr>
            <a:r>
              <a:rPr lang="uk-UA" sz="3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Встановіть тілесний контакт. Спонукайте потерпілого дихати в одному з Вами ритмі. Якщо потерпілий говорить, слухайте його, висловлюйте зацікавленість, розуміння, співчуття. 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471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084" y="245518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743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194" y="2013449"/>
            <a:ext cx="8739051" cy="581120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5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Перша психологічна допомога</a:t>
            </a:r>
            <a:r>
              <a:rPr lang="uk-UA" sz="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(ППД)</a:t>
            </a:r>
            <a:r>
              <a:rPr lang="uk-UA" sz="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це сукупність заходів практичної допомоги та підтримки людині чи групі людей, які цього потребують.</a:t>
            </a:r>
            <a:endParaRPr lang="ru-RU" sz="5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51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SC_003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55988" y="0"/>
            <a:ext cx="5688012" cy="37925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5" descr="C:\Users\Александр\Desktop\На журнал Надзвичайна ситуація\DSC_590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82" y="2827315"/>
            <a:ext cx="6031744" cy="40218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8178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10905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ППД</a:t>
            </a:r>
            <a:r>
              <a:rPr lang="uk-UA" sz="4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uk-UA" sz="4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наступні елементи: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800" name="Group 23"/>
          <p:cNvGrpSpPr>
            <a:grpSpLocks/>
          </p:cNvGrpSpPr>
          <p:nvPr/>
        </p:nvGrpSpPr>
        <p:grpSpPr bwMode="auto">
          <a:xfrm>
            <a:off x="2133599" y="2209800"/>
            <a:ext cx="6514011" cy="457200"/>
            <a:chOff x="1344" y="1392"/>
            <a:chExt cx="3072" cy="288"/>
          </a:xfrm>
        </p:grpSpPr>
        <p:sp>
          <p:nvSpPr>
            <p:cNvPr id="801" name="Rectangle 13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2" name="Rectangle 14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1</a:t>
              </a:r>
            </a:p>
          </p:txBody>
        </p:sp>
      </p:grpSp>
      <p:grpSp>
        <p:nvGrpSpPr>
          <p:cNvPr id="803" name="Group 24"/>
          <p:cNvGrpSpPr>
            <a:grpSpLocks/>
          </p:cNvGrpSpPr>
          <p:nvPr/>
        </p:nvGrpSpPr>
        <p:grpSpPr bwMode="auto">
          <a:xfrm>
            <a:off x="2133600" y="2909888"/>
            <a:ext cx="6514010" cy="457200"/>
            <a:chOff x="1344" y="1872"/>
            <a:chExt cx="3072" cy="288"/>
          </a:xfrm>
        </p:grpSpPr>
        <p:sp>
          <p:nvSpPr>
            <p:cNvPr id="804" name="Rectangle 15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5" name="Rectangle 16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 dirty="0"/>
                <a:t>2</a:t>
              </a:r>
            </a:p>
          </p:txBody>
        </p:sp>
      </p:grpSp>
      <p:grpSp>
        <p:nvGrpSpPr>
          <p:cNvPr id="806" name="Group 25"/>
          <p:cNvGrpSpPr>
            <a:grpSpLocks/>
          </p:cNvGrpSpPr>
          <p:nvPr/>
        </p:nvGrpSpPr>
        <p:grpSpPr bwMode="auto">
          <a:xfrm>
            <a:off x="2133600" y="3581400"/>
            <a:ext cx="6514010" cy="457200"/>
            <a:chOff x="1344" y="1392"/>
            <a:chExt cx="3072" cy="288"/>
          </a:xfrm>
        </p:grpSpPr>
        <p:sp>
          <p:nvSpPr>
            <p:cNvPr id="807" name="Rectangle 26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8" name="Rectangle 27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3</a:t>
              </a:r>
            </a:p>
          </p:txBody>
        </p:sp>
      </p:grpSp>
      <p:grpSp>
        <p:nvGrpSpPr>
          <p:cNvPr id="809" name="Group 28"/>
          <p:cNvGrpSpPr>
            <a:grpSpLocks/>
          </p:cNvGrpSpPr>
          <p:nvPr/>
        </p:nvGrpSpPr>
        <p:grpSpPr bwMode="auto">
          <a:xfrm>
            <a:off x="2133600" y="4267200"/>
            <a:ext cx="6514010" cy="457200"/>
            <a:chOff x="1344" y="1872"/>
            <a:chExt cx="3072" cy="288"/>
          </a:xfrm>
        </p:grpSpPr>
        <p:sp>
          <p:nvSpPr>
            <p:cNvPr id="810" name="Rectangle 29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1" name="Rectangle 30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4</a:t>
              </a:r>
            </a:p>
          </p:txBody>
        </p:sp>
      </p:grpSp>
      <p:grpSp>
        <p:nvGrpSpPr>
          <p:cNvPr id="812" name="Group 34"/>
          <p:cNvGrpSpPr>
            <a:grpSpLocks/>
          </p:cNvGrpSpPr>
          <p:nvPr/>
        </p:nvGrpSpPr>
        <p:grpSpPr bwMode="auto">
          <a:xfrm>
            <a:off x="2133600" y="4953000"/>
            <a:ext cx="6514010" cy="457200"/>
            <a:chOff x="1344" y="1392"/>
            <a:chExt cx="3072" cy="288"/>
          </a:xfrm>
        </p:grpSpPr>
        <p:sp>
          <p:nvSpPr>
            <p:cNvPr id="813" name="Rectangle 35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4" name="Rectangle 36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5</a:t>
              </a:r>
            </a:p>
          </p:txBody>
        </p:sp>
      </p:grpSp>
      <p:sp>
        <p:nvSpPr>
          <p:cNvPr id="815" name="Rectangle 38"/>
          <p:cNvSpPr>
            <a:spLocks noChangeArrowheads="1"/>
          </p:cNvSpPr>
          <p:nvPr/>
        </p:nvSpPr>
        <p:spPr bwMode="auto">
          <a:xfrm>
            <a:off x="2971800" y="2235200"/>
            <a:ext cx="403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Оцінку потреби і проблеми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uk-UA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6" name="Rectangle 39"/>
          <p:cNvSpPr>
            <a:spLocks noChangeArrowheads="1"/>
          </p:cNvSpPr>
          <p:nvPr/>
        </p:nvSpPr>
        <p:spPr bwMode="auto">
          <a:xfrm>
            <a:off x="2971800" y="2906759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Ненав'язливе надання 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практичної допомоги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7" name="Rectangle 40"/>
          <p:cNvSpPr>
            <a:spLocks noChangeArrowheads="1"/>
          </p:cNvSpPr>
          <p:nvPr/>
        </p:nvSpPr>
        <p:spPr bwMode="auto">
          <a:xfrm>
            <a:off x="2947850" y="3518309"/>
            <a:ext cx="582821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Надання допомоги в задоволенні базових потреб 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їжа, вода, інформація);</a:t>
            </a:r>
          </a:p>
        </p:txBody>
      </p:sp>
      <p:sp>
        <p:nvSpPr>
          <p:cNvPr id="818" name="Rectangle 41"/>
          <p:cNvSpPr>
            <a:spLocks noChangeArrowheads="1"/>
          </p:cNvSpPr>
          <p:nvPr/>
        </p:nvSpPr>
        <p:spPr bwMode="auto">
          <a:xfrm>
            <a:off x="2971800" y="4256087"/>
            <a:ext cx="58282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Отримання потрібної інформації;</a:t>
            </a:r>
          </a:p>
          <a:p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19" name="Rectangle 42"/>
          <p:cNvSpPr>
            <a:spLocks noChangeArrowheads="1"/>
          </p:cNvSpPr>
          <p:nvPr/>
        </p:nvSpPr>
        <p:spPr bwMode="auto">
          <a:xfrm>
            <a:off x="2971800" y="4998244"/>
            <a:ext cx="567581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Вислуховування, розраду та заспокоєння;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71109" y="5879271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Захист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людей від подальшої шкоди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8"/>
          <p:cNvGrpSpPr>
            <a:grpSpLocks/>
          </p:cNvGrpSpPr>
          <p:nvPr/>
        </p:nvGrpSpPr>
        <p:grpSpPr bwMode="auto">
          <a:xfrm>
            <a:off x="2133600" y="5650671"/>
            <a:ext cx="6514010" cy="457200"/>
            <a:chOff x="1344" y="1872"/>
            <a:chExt cx="3072" cy="288"/>
          </a:xfrm>
        </p:grpSpPr>
        <p:sp>
          <p:nvSpPr>
            <p:cNvPr id="25" name="Rectangle 29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Rectangle 30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uk-UA" b="1" dirty="0" smtClean="0"/>
                <a:t>6</a:t>
              </a:r>
              <a:endParaRPr lang="en-US" b="1" dirty="0"/>
            </a:p>
          </p:txBody>
        </p:sp>
      </p:grpSp>
      <p:sp>
        <p:nvSpPr>
          <p:cNvPr id="27" name="Rectangle 42"/>
          <p:cNvSpPr>
            <a:spLocks noChangeArrowheads="1"/>
          </p:cNvSpPr>
          <p:nvPr/>
        </p:nvSpPr>
        <p:spPr bwMode="auto">
          <a:xfrm>
            <a:off x="2994659" y="5722305"/>
            <a:ext cx="567581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Завершення роботи (передача спеціалістам).</a:t>
            </a:r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uk-UA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Александр\Desktop\1698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00563" cy="3371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1538" y="100234"/>
            <a:ext cx="4617959" cy="3271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6256" y="3371928"/>
            <a:ext cx="5433463" cy="3345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3" descr="C:\Users\Александр\Desktop\1697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4835" y="3371928"/>
            <a:ext cx="4284662" cy="3345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7154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03" y="2512688"/>
            <a:ext cx="9147359" cy="898895"/>
          </a:xfrm>
        </p:spPr>
        <p:txBody>
          <a:bodyPr>
            <a:normAutofit/>
          </a:bodyPr>
          <a:lstStyle/>
          <a:p>
            <a:pPr algn="ctr"/>
            <a:r>
              <a:rPr lang="uk-UA" sz="4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ППД</a:t>
            </a:r>
            <a:r>
              <a:rPr lang="uk-UA" sz="4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uk-UA" sz="4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являється: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800" name="Group 23"/>
          <p:cNvGrpSpPr>
            <a:grpSpLocks/>
          </p:cNvGrpSpPr>
          <p:nvPr/>
        </p:nvGrpSpPr>
        <p:grpSpPr bwMode="auto">
          <a:xfrm>
            <a:off x="2133600" y="3672840"/>
            <a:ext cx="6514011" cy="457200"/>
            <a:chOff x="1344" y="1392"/>
            <a:chExt cx="3072" cy="288"/>
          </a:xfrm>
        </p:grpSpPr>
        <p:sp>
          <p:nvSpPr>
            <p:cNvPr id="801" name="Rectangle 13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2" name="Rectangle 14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1</a:t>
              </a:r>
            </a:p>
          </p:txBody>
        </p:sp>
      </p:grpSp>
      <p:grpSp>
        <p:nvGrpSpPr>
          <p:cNvPr id="803" name="Group 24"/>
          <p:cNvGrpSpPr>
            <a:grpSpLocks/>
          </p:cNvGrpSpPr>
          <p:nvPr/>
        </p:nvGrpSpPr>
        <p:grpSpPr bwMode="auto">
          <a:xfrm>
            <a:off x="2133600" y="4490493"/>
            <a:ext cx="6514010" cy="457200"/>
            <a:chOff x="1344" y="1872"/>
            <a:chExt cx="3072" cy="288"/>
          </a:xfrm>
        </p:grpSpPr>
        <p:sp>
          <p:nvSpPr>
            <p:cNvPr id="804" name="Rectangle 15"/>
            <p:cNvSpPr>
              <a:spLocks noChangeArrowheads="1"/>
            </p:cNvSpPr>
            <p:nvPr/>
          </p:nvSpPr>
          <p:spPr bwMode="gray">
            <a:xfrm>
              <a:off x="1680" y="187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9EB0FE">
                    <a:gamma/>
                    <a:tint val="36471"/>
                    <a:invGamma/>
                  </a:srgbClr>
                </a:gs>
                <a:gs pos="100000">
                  <a:srgbClr val="9EB0FE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9EB0FE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5" name="Rectangle 16"/>
            <p:cNvSpPr>
              <a:spLocks noChangeArrowheads="1"/>
            </p:cNvSpPr>
            <p:nvPr/>
          </p:nvSpPr>
          <p:spPr bwMode="gray">
            <a:xfrm>
              <a:off x="1344" y="187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A971ED">
                    <a:gamma/>
                    <a:shade val="51373"/>
                    <a:invGamma/>
                  </a:srgbClr>
                </a:gs>
                <a:gs pos="50000">
                  <a:srgbClr val="A971ED"/>
                </a:gs>
                <a:gs pos="100000">
                  <a:srgbClr val="A971ED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A971ED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 dirty="0"/>
                <a:t>2</a:t>
              </a:r>
            </a:p>
          </p:txBody>
        </p:sp>
      </p:grpSp>
      <p:grpSp>
        <p:nvGrpSpPr>
          <p:cNvPr id="806" name="Group 25"/>
          <p:cNvGrpSpPr>
            <a:grpSpLocks/>
          </p:cNvGrpSpPr>
          <p:nvPr/>
        </p:nvGrpSpPr>
        <p:grpSpPr bwMode="auto">
          <a:xfrm>
            <a:off x="2133600" y="5371011"/>
            <a:ext cx="6514010" cy="716280"/>
            <a:chOff x="1344" y="1392"/>
            <a:chExt cx="3072" cy="288"/>
          </a:xfrm>
        </p:grpSpPr>
        <p:sp>
          <p:nvSpPr>
            <p:cNvPr id="807" name="Rectangle 26"/>
            <p:cNvSpPr>
              <a:spLocks noChangeArrowheads="1"/>
            </p:cNvSpPr>
            <p:nvPr/>
          </p:nvSpPr>
          <p:spPr bwMode="gray">
            <a:xfrm>
              <a:off x="1680" y="1392"/>
              <a:ext cx="2736" cy="288"/>
            </a:xfrm>
            <a:prstGeom prst="rect">
              <a:avLst/>
            </a:prstGeom>
            <a:gradFill rotWithShape="1">
              <a:gsLst>
                <a:gs pos="0">
                  <a:srgbClr val="68D8F2">
                    <a:gamma/>
                    <a:tint val="36471"/>
                    <a:invGamma/>
                  </a:srgbClr>
                </a:gs>
                <a:gs pos="100000">
                  <a:srgbClr val="68D8F2"/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68D8F2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8" name="Rectangle 27"/>
            <p:cNvSpPr>
              <a:spLocks noChangeArrowheads="1"/>
            </p:cNvSpPr>
            <p:nvPr/>
          </p:nvSpPr>
          <p:spPr bwMode="gray">
            <a:xfrm>
              <a:off x="1344" y="1392"/>
              <a:ext cx="384" cy="288"/>
            </a:xfrm>
            <a:prstGeom prst="rect">
              <a:avLst/>
            </a:prstGeom>
            <a:gradFill rotWithShape="1">
              <a:gsLst>
                <a:gs pos="0">
                  <a:srgbClr val="4D98E3">
                    <a:gamma/>
                    <a:shade val="51373"/>
                    <a:invGamma/>
                  </a:srgbClr>
                </a:gs>
                <a:gs pos="50000">
                  <a:srgbClr val="4D98E3"/>
                </a:gs>
                <a:gs pos="100000">
                  <a:srgbClr val="4D98E3">
                    <a:gamma/>
                    <a:shade val="51373"/>
                    <a:invGamma/>
                  </a:srgbClr>
                </a:gs>
              </a:gsLst>
              <a:lin ang="0" scaled="1"/>
            </a:gradFill>
            <a:ln>
              <a:noFill/>
            </a:ln>
            <a:effectLst>
              <a:prstShdw prst="shdw17" dist="63500" dir="5400000">
                <a:srgbClr val="4D98E3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b="1"/>
                <a:t>3</a:t>
              </a:r>
            </a:p>
          </p:txBody>
        </p:sp>
      </p:grpSp>
      <p:sp>
        <p:nvSpPr>
          <p:cNvPr id="815" name="Rectangle 38"/>
          <p:cNvSpPr>
            <a:spLocks noChangeArrowheads="1"/>
          </p:cNvSpPr>
          <p:nvPr/>
        </p:nvSpPr>
        <p:spPr bwMode="auto">
          <a:xfrm>
            <a:off x="2971800" y="3716774"/>
            <a:ext cx="403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Роботою лише спеціалістів;</a:t>
            </a:r>
          </a:p>
        </p:txBody>
      </p:sp>
      <p:sp>
        <p:nvSpPr>
          <p:cNvPr id="816" name="Rectangle 39"/>
          <p:cNvSpPr>
            <a:spLocks noChangeArrowheads="1"/>
          </p:cNvSpPr>
          <p:nvPr/>
        </p:nvSpPr>
        <p:spPr bwMode="auto">
          <a:xfrm>
            <a:off x="2971800" y="4578361"/>
            <a:ext cx="58282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Психологічним консультуванням;</a:t>
            </a:r>
          </a:p>
        </p:txBody>
      </p:sp>
      <p:sp>
        <p:nvSpPr>
          <p:cNvPr id="817" name="Rectangle 40"/>
          <p:cNvSpPr>
            <a:spLocks noChangeArrowheads="1"/>
          </p:cNvSpPr>
          <p:nvPr/>
        </p:nvSpPr>
        <p:spPr bwMode="auto">
          <a:xfrm>
            <a:off x="2971800" y="5405985"/>
            <a:ext cx="58282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“Психологічним </a:t>
            </a:r>
            <a:r>
              <a:rPr lang="uk-UA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дебрифінгом</a:t>
            </a: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b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(не передбачає повного </a:t>
            </a:r>
            <a:r>
              <a:rPr lang="uk-UA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проговорення</a:t>
            </a:r>
            <a:r>
              <a:rPr lang="uk-UA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події)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11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52042" y="1817779"/>
            <a:ext cx="8229600" cy="3024187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5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 надається перша психологічна допомога</a:t>
            </a:r>
            <a:r>
              <a:rPr lang="uk-UA" sz="5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5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09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vu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407" y="3409072"/>
            <a:ext cx="4675191" cy="34808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9437" y="0"/>
            <a:ext cx="4879974" cy="33052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3" descr="100_178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9437" y="3187338"/>
            <a:ext cx="5018848" cy="3702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2408" y="0"/>
            <a:ext cx="4381592" cy="3583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942730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655</Words>
  <Application>Microsoft Office PowerPoint</Application>
  <PresentationFormat>Экран (4:3)</PresentationFormat>
  <Paragraphs>92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Тема Office</vt:lpstr>
      <vt:lpstr>ПЕРША ПСИХОЛОГІЧНА ДОПОМОГА</vt:lpstr>
      <vt:lpstr>Презентация PowerPoint</vt:lpstr>
      <vt:lpstr>Презентация PowerPoint</vt:lpstr>
      <vt:lpstr>Презентация PowerPoint</vt:lpstr>
      <vt:lpstr>ППД включає наступні елементи:</vt:lpstr>
      <vt:lpstr>Презентация PowerPoint</vt:lpstr>
      <vt:lpstr>ППД не являється: </vt:lpstr>
      <vt:lpstr>Де надається перша психологічна допомога ?</vt:lpstr>
      <vt:lpstr>Презентация PowerPoint</vt:lpstr>
      <vt:lpstr>ППД потребують: </vt:lpstr>
      <vt:lpstr>Під час надання  ППД потрібно:</vt:lpstr>
      <vt:lpstr>Презентация PowerPoint</vt:lpstr>
      <vt:lpstr>Під час надання ППД Забороняється:</vt:lpstr>
      <vt:lpstr>Під час надання ППД необхідно:</vt:lpstr>
      <vt:lpstr>Презентация PowerPoint</vt:lpstr>
      <vt:lpstr>Негативні психічні стани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Користувач Windows</cp:lastModifiedBy>
  <cp:revision>50</cp:revision>
  <dcterms:created xsi:type="dcterms:W3CDTF">2014-11-21T11:00:06Z</dcterms:created>
  <dcterms:modified xsi:type="dcterms:W3CDTF">2023-05-26T09:29:11Z</dcterms:modified>
</cp:coreProperties>
</file>