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Roboto" panose="020B0604020202020204" charset="0"/>
      <p:regular r:id="rId28"/>
      <p:bold r:id="rId29"/>
      <p:italic r:id="rId30"/>
      <p:boldItalic r:id="rId31"/>
    </p:embeddedFont>
    <p:embeddedFont>
      <p:font typeface="Lobster" panose="020B0604020202020204" charset="-52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55454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7174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54dc5affd3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54dc5affd3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380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4dc5affd3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54dc5affd3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2269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55052f291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55052f291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434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55052f291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55052f291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957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54dc5affd3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54dc5affd3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3989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54dc5affd3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54dc5affd3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081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54dc5affd3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54dc5affd3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2983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54dc5affd3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54dc5affd3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48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54dc5affd3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54dc5affd3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988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54dc5affd3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54dc5affd3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4016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4dc5affd3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4dc5affd3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20808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55052f291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55052f291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9609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14da72f3ed39b3f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14da72f3ed39b3f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2345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55052f291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55052f291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980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14da72f3ed39b3f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14da72f3ed39b3f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4621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54dc5affd3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54dc5affd3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90866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54dc5affd3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54dc5affd3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4890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4dc5affd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54dc5affd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2114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54dc5affd3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54dc5affd3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9454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54dc5affd3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54dc5affd3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2271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55052f291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55052f291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012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54dc5affd3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54dc5affd3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636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54dc5affd3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54dc5affd3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1988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54dc5affd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54dc5affd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6778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3">
            <a:alphaModFix/>
          </a:blip>
          <a:srcRect l="20854" t="15593" r="10544" b="15833"/>
          <a:stretch/>
        </p:blipFill>
        <p:spPr>
          <a:xfrm>
            <a:off x="128950" y="93775"/>
            <a:ext cx="8933001" cy="495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Times New Roman"/>
                <a:ea typeface="Times New Roman"/>
                <a:cs typeface="Times New Roman"/>
                <a:sym typeface="Times New Roman"/>
              </a:rPr>
              <a:t>Завдання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471900" y="1620550"/>
            <a:ext cx="8476500" cy="33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300" b="1" i="1">
                <a:solidFill>
                  <a:srgbClr val="1414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Учні прочитали цитати з роздумів Платона</a:t>
            </a:r>
            <a:r>
              <a:rPr lang="uk" sz="2300" i="1">
                <a:solidFill>
                  <a:srgbClr val="1414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300" i="1">
              <a:solidFill>
                <a:srgbClr val="14141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2300" b="1">
                <a:solidFill>
                  <a:srgbClr val="1414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Перший учень </a:t>
            </a:r>
            <a:r>
              <a:rPr lang="uk" sz="2300">
                <a:solidFill>
                  <a:srgbClr val="1414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зауважив , що жінки і чоловіки мають мати рівні права в Афінах.</a:t>
            </a:r>
            <a:endParaRPr sz="2300">
              <a:solidFill>
                <a:srgbClr val="14141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2300" b="1">
                <a:solidFill>
                  <a:srgbClr val="1414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Другий учень</a:t>
            </a:r>
            <a:r>
              <a:rPr lang="uk" sz="2300">
                <a:solidFill>
                  <a:srgbClr val="1414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що чоловіки в Афінах не тільки займаються державними справами , але й воюють.</a:t>
            </a:r>
            <a:endParaRPr sz="2300">
              <a:solidFill>
                <a:srgbClr val="14141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2300" b="1">
                <a:solidFill>
                  <a:srgbClr val="1414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Третій учень сказав </a:t>
            </a:r>
            <a:r>
              <a:rPr lang="uk" sz="2300">
                <a:solidFill>
                  <a:srgbClr val="1414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що жінка в Афінах є доброчесною.</a:t>
            </a:r>
            <a:endParaRPr sz="2300">
              <a:solidFill>
                <a:srgbClr val="14141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2300" b="1" i="1">
                <a:solidFill>
                  <a:srgbClr val="1414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Хто з них правий?</a:t>
            </a:r>
            <a:endParaRPr sz="2300" b="1" i="1">
              <a:solidFill>
                <a:srgbClr val="14141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Times New Roman"/>
                <a:ea typeface="Times New Roman"/>
                <a:cs typeface="Times New Roman"/>
                <a:sym typeface="Times New Roman"/>
              </a:rPr>
              <a:t>Варіанти відповідей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471825" y="1920000"/>
            <a:ext cx="8222100" cy="29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300" b="1">
                <a:solidFill>
                  <a:srgbClr val="1414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- Перший учень</a:t>
            </a:r>
            <a:endParaRPr sz="2300" b="1">
              <a:solidFill>
                <a:srgbClr val="14141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2300" b="1">
                <a:solidFill>
                  <a:srgbClr val="1414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 -Другий учень</a:t>
            </a:r>
            <a:endParaRPr sz="2300" b="1">
              <a:solidFill>
                <a:srgbClr val="14141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23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uk" sz="2300" b="1">
                <a:solidFill>
                  <a:srgbClr val="1414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Третій учень</a:t>
            </a:r>
            <a:endParaRPr sz="2300" b="1">
              <a:solidFill>
                <a:srgbClr val="14141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2300" b="1">
                <a:solidFill>
                  <a:srgbClr val="1414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 -Усі учні помилились</a:t>
            </a:r>
            <a:endParaRPr sz="2300" b="1">
              <a:solidFill>
                <a:srgbClr val="14141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Google Shape;139;p23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250" y="56375"/>
            <a:ext cx="4799700" cy="262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0225" y="2522450"/>
            <a:ext cx="4893774" cy="26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203550" y="-361725"/>
            <a:ext cx="8222100" cy="22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2500" b="1">
                <a:latin typeface="Times New Roman"/>
                <a:ea typeface="Times New Roman"/>
                <a:cs typeface="Times New Roman"/>
                <a:sym typeface="Times New Roman"/>
              </a:rPr>
              <a:t>Тема 5.Як Друга світова війна змінила життя суспільства?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2400">
                <a:latin typeface="Times New Roman"/>
                <a:ea typeface="Times New Roman"/>
                <a:cs typeface="Times New Roman"/>
                <a:sym typeface="Times New Roman"/>
              </a:rPr>
              <a:t>Завдання.</a:t>
            </a:r>
            <a:r>
              <a:rPr lang="uk" sz="2300">
                <a:latin typeface="Times New Roman"/>
                <a:ea typeface="Times New Roman"/>
                <a:cs typeface="Times New Roman"/>
                <a:sym typeface="Times New Roman"/>
              </a:rPr>
              <a:t>Розгляньте інфографіку.Які твердження серед запропонованих не відповідають дійсності ?</a:t>
            </a:r>
            <a:r>
              <a:rPr lang="uk" sz="2400">
                <a:latin typeface="Times New Roman"/>
                <a:ea typeface="Times New Roman"/>
                <a:cs typeface="Times New Roman"/>
                <a:sym typeface="Times New Roman"/>
              </a:rPr>
              <a:t> (5 клас)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 rotWithShape="1">
          <a:blip r:embed="rId3">
            <a:alphaModFix/>
          </a:blip>
          <a:srcRect l="23497" t="26167" r="20965" b="19611"/>
          <a:stretch/>
        </p:blipFill>
        <p:spPr>
          <a:xfrm>
            <a:off x="471900" y="1425650"/>
            <a:ext cx="6755051" cy="369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471900" y="234800"/>
            <a:ext cx="8222100" cy="127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uk" sz="3300" b="1">
                <a:latin typeface="Times New Roman"/>
                <a:ea typeface="Times New Roman"/>
                <a:cs typeface="Times New Roman"/>
                <a:sym typeface="Times New Roman"/>
              </a:rPr>
              <a:t>Зразки тверджень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471900" y="1779075"/>
            <a:ext cx="8222100" cy="32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uk" sz="185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uk" sz="18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.В Україні у Другій світовій війні було зруйновано 33 тис.промислових підприємств.</a:t>
            </a:r>
            <a:endParaRPr sz="18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uk" sz="185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uk" sz="18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.Загинуло понад 5 млн. цивільного населення.</a:t>
            </a:r>
            <a:endParaRPr sz="18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uk" sz="185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r>
              <a:rPr lang="uk" sz="18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Зруйновано 900 міст.</a:t>
            </a:r>
            <a:endParaRPr sz="18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uk" sz="185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uk" sz="18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.Жертвами Голокосту стали 1,5 млн.населення України.</a:t>
            </a:r>
            <a:endParaRPr sz="18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uk" sz="185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uk" sz="18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.Корюківка - найбільше в світі поселення знищене під час каральної операції.</a:t>
            </a:r>
            <a:endParaRPr sz="18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uk" sz="185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uk" sz="18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.Втрати військових у Другій світовій війні становлять 3-4 млн.</a:t>
            </a:r>
            <a:endParaRPr sz="1665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300" b="1">
                <a:latin typeface="Times New Roman"/>
                <a:ea typeface="Times New Roman"/>
                <a:cs typeface="Times New Roman"/>
                <a:sym typeface="Times New Roman"/>
              </a:rPr>
              <a:t> Зразки відповідей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141414"/>
                </a:solidFill>
              </a:rPr>
              <a:t>А - 2 4 6</a:t>
            </a:r>
            <a:endParaRPr>
              <a:solidFill>
                <a:srgbClr val="14141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FF0000"/>
                </a:solidFill>
              </a:rPr>
              <a:t>Б</a:t>
            </a:r>
            <a:r>
              <a:rPr lang="uk">
                <a:solidFill>
                  <a:srgbClr val="141414"/>
                </a:solidFill>
              </a:rPr>
              <a:t> - 1 3 5</a:t>
            </a:r>
            <a:endParaRPr>
              <a:solidFill>
                <a:srgbClr val="14141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141414"/>
                </a:solidFill>
              </a:rPr>
              <a:t>В - 6 2 4</a:t>
            </a:r>
            <a:endParaRPr>
              <a:solidFill>
                <a:srgbClr val="14141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">
                <a:solidFill>
                  <a:srgbClr val="141414"/>
                </a:solidFill>
              </a:rPr>
              <a:t>Г - всі правильні</a:t>
            </a:r>
            <a:endParaRPr>
              <a:solidFill>
                <a:srgbClr val="141414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217025" y="259025"/>
            <a:ext cx="8746200" cy="136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uk" sz="2832" b="1">
                <a:latin typeface="Times New Roman"/>
                <a:ea typeface="Times New Roman"/>
                <a:cs typeface="Times New Roman"/>
                <a:sym typeface="Times New Roman"/>
              </a:rPr>
              <a:t>Як укласти компетентнісно орієнтоване завдання?</a:t>
            </a:r>
            <a:endParaRPr sz="2832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980"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1"/>
          </p:nvPr>
        </p:nvSpPr>
        <p:spPr>
          <a:xfrm>
            <a:off x="471900" y="1813175"/>
            <a:ext cx="8222100" cy="32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41048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64"/>
              <a:buFont typeface="Times New Roman"/>
              <a:buAutoNum type="arabicPeriod"/>
            </a:pPr>
            <a:r>
              <a:rPr lang="uk" sz="2864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Визначити тематику</a:t>
            </a:r>
            <a:r>
              <a:rPr lang="uk" sz="2864">
                <a:solidFill>
                  <a:srgbClr val="1414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завдання. .</a:t>
            </a:r>
            <a:endParaRPr sz="2864">
              <a:solidFill>
                <a:srgbClr val="14141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048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64"/>
              <a:buFont typeface="Times New Roman"/>
              <a:buAutoNum type="arabicPeriod"/>
            </a:pPr>
            <a:r>
              <a:rPr lang="uk" sz="2864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Знайти</a:t>
            </a:r>
            <a:r>
              <a:rPr lang="uk" sz="2864">
                <a:solidFill>
                  <a:srgbClr val="1414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864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цікаву історію</a:t>
            </a:r>
            <a:r>
              <a:rPr lang="uk" sz="2864">
                <a:solidFill>
                  <a:srgbClr val="1414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задану тему (текст, цитата, діаграма, графік, інфографіка тощо).</a:t>
            </a:r>
            <a:endParaRPr sz="2864">
              <a:solidFill>
                <a:srgbClr val="14141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048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64"/>
              <a:buFont typeface="Times New Roman"/>
              <a:buAutoNum type="arabicPeriod"/>
            </a:pPr>
            <a:r>
              <a:rPr lang="uk" sz="2864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Сформулювати власне запитання </a:t>
            </a:r>
            <a:r>
              <a:rPr lang="uk" sz="2864">
                <a:solidFill>
                  <a:srgbClr val="1414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цієї історії, актуалізуючи важливість піднятої теми.</a:t>
            </a:r>
            <a:endParaRPr sz="2864">
              <a:solidFill>
                <a:srgbClr val="14141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0484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64"/>
              <a:buFont typeface="Times New Roman"/>
              <a:buAutoNum type="arabicPeriod"/>
            </a:pPr>
            <a:r>
              <a:rPr lang="uk" sz="2864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Надати варіанти відповідей.</a:t>
            </a:r>
            <a:endParaRPr sz="2864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471900" y="0"/>
            <a:ext cx="8222100" cy="175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uk" sz="3036" b="1">
                <a:latin typeface="Times New Roman"/>
                <a:ea typeface="Times New Roman"/>
                <a:cs typeface="Times New Roman"/>
                <a:sym typeface="Times New Roman"/>
              </a:rPr>
              <a:t>Який зв’язок між знаннями й компетентнісно орієнтованими завданнями?</a:t>
            </a:r>
            <a:endParaRPr sz="3036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body" idx="1"/>
          </p:nvPr>
        </p:nvSpPr>
        <p:spPr>
          <a:xfrm>
            <a:off x="410225" y="1862500"/>
            <a:ext cx="8222100" cy="29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36939"/>
              <a:buFont typeface="Arial"/>
              <a:buNone/>
            </a:pPr>
            <a:r>
              <a:rPr lang="uk" sz="297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Особливістю компетентнісно орієнтованих завдань є те, що вони взагалі можуть </a:t>
            </a:r>
            <a:r>
              <a:rPr lang="uk" sz="2977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вимагати наявності певних знань, а подавати їх у блоці інформації</a:t>
            </a:r>
            <a:r>
              <a:rPr lang="uk" sz="297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Є й такі, що можуть приводити до отримання учнем/ученицею нових відомостей чи навичок. Зрештою, бувають і компетентнісно орієнтовані завдання, які, для того, щоб їх розв’язати, </a:t>
            </a:r>
            <a:r>
              <a:rPr lang="uk" sz="2977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потребують значного обсягу знань і вмінь</a:t>
            </a:r>
            <a:r>
              <a:rPr lang="uk" sz="297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471900" y="431700"/>
            <a:ext cx="8222100" cy="107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uk" sz="2932" b="1">
                <a:latin typeface="Times New Roman"/>
                <a:ea typeface="Times New Roman"/>
                <a:cs typeface="Times New Roman"/>
                <a:sym typeface="Times New Roman"/>
              </a:rPr>
              <a:t>Яка когнітивна складність компетентнісно орієнтованих завдань?</a:t>
            </a:r>
            <a:endParaRPr sz="308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1"/>
          </p:nvPr>
        </p:nvSpPr>
        <p:spPr>
          <a:xfrm>
            <a:off x="283700" y="1788500"/>
            <a:ext cx="8535600" cy="31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39919"/>
              <a:buFont typeface="Arial"/>
              <a:buNone/>
            </a:pPr>
            <a:r>
              <a:rPr lang="uk" sz="275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Зазвичай такі завдання потребують умінь </a:t>
            </a:r>
            <a:r>
              <a:rPr lang="uk" sz="2755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виокремлювати </a:t>
            </a:r>
            <a:r>
              <a:rPr lang="uk" sz="275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тексті головні думки, </a:t>
            </a:r>
            <a:r>
              <a:rPr lang="uk" sz="2755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аналізувати</a:t>
            </a:r>
            <a:r>
              <a:rPr lang="uk" sz="275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тексти та зображення, які вони містять, </a:t>
            </a:r>
            <a:r>
              <a:rPr lang="uk" sz="2755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порівнювати,</a:t>
            </a:r>
            <a:r>
              <a:rPr lang="uk" sz="275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«читати» діаграми й інфографіку, </a:t>
            </a:r>
            <a:r>
              <a:rPr lang="uk" sz="2755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розуміти</a:t>
            </a:r>
            <a:r>
              <a:rPr lang="uk" sz="275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логічні зв’язки між явищами та процесами. Однак ті навички, яких вимагає розв’язання такого завдання, є життєво необхідними, на відміну від знання певних фактів чи наявності певних предметних умінь.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471900" y="296025"/>
            <a:ext cx="8222100" cy="121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uk" sz="3036" b="1">
                <a:latin typeface="Times New Roman"/>
                <a:ea typeface="Times New Roman"/>
                <a:cs typeface="Times New Roman"/>
                <a:sym typeface="Times New Roman"/>
              </a:rPr>
              <a:t>Яка роль таких компетентнісно орієнтованих завдань в освітньому процесі?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3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uk" sz="250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Компетентнісно орієнтовані завдання є чудовим способом перевірки рівня сформованості предметних та загальних компетентностей. Крім того, такі завдання можуть стати захопливою вправою для</a:t>
            </a:r>
            <a:r>
              <a:rPr lang="uk" sz="2507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групової роботи</a:t>
            </a:r>
            <a:r>
              <a:rPr lang="uk" sz="250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класі, а їхнє створення — </a:t>
            </a:r>
            <a:r>
              <a:rPr lang="uk" sz="2507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чудовим навчальним проєктом,</a:t>
            </a:r>
            <a:r>
              <a:rPr lang="uk" sz="250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що сприятиме не лише вивченню нового матеріалу, а й закріпленню вже відомого.</a:t>
            </a:r>
            <a:endParaRPr sz="1595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>
            <a:spLocks noGrp="1"/>
          </p:cNvSpPr>
          <p:nvPr>
            <p:ph type="title"/>
          </p:nvPr>
        </p:nvSpPr>
        <p:spPr>
          <a:xfrm>
            <a:off x="410225" y="0"/>
            <a:ext cx="8222100" cy="117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>
                <a:latin typeface="Times New Roman"/>
                <a:ea typeface="Times New Roman"/>
                <a:cs typeface="Times New Roman"/>
                <a:sym typeface="Times New Roman"/>
              </a:rPr>
              <a:t>К</a:t>
            </a:r>
            <a:r>
              <a:rPr lang="uk" sz="2900">
                <a:latin typeface="Times New Roman"/>
                <a:ea typeface="Times New Roman"/>
                <a:cs typeface="Times New Roman"/>
                <a:sym typeface="Times New Roman"/>
              </a:rPr>
              <a:t>омпетентнісно орієнтовані завдання складно вимірювати.</a:t>
            </a:r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body" idx="1"/>
          </p:nvPr>
        </p:nvSpPr>
        <p:spPr>
          <a:xfrm>
            <a:off x="148025" y="1615825"/>
            <a:ext cx="8996100" cy="3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929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795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98"/>
              <a:buFont typeface="Times New Roman"/>
              <a:buChar char="●"/>
            </a:pPr>
            <a:r>
              <a:rPr lang="uk" sz="2097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діагностичні роботи;</a:t>
            </a:r>
            <a:endParaRPr sz="2097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79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98"/>
              <a:buFont typeface="Times New Roman"/>
              <a:buChar char="●"/>
            </a:pPr>
            <a:r>
              <a:rPr lang="uk" sz="2097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тести з відкритими завданнями; </a:t>
            </a:r>
            <a:endParaRPr sz="2097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79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98"/>
              <a:buFont typeface="Times New Roman"/>
              <a:buChar char="●"/>
            </a:pPr>
            <a:r>
              <a:rPr lang="uk" sz="2097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дослідницька діяльність;</a:t>
            </a:r>
            <a:endParaRPr sz="2097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79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98"/>
              <a:buFont typeface="Times New Roman"/>
              <a:buChar char="●"/>
            </a:pPr>
            <a:r>
              <a:rPr lang="uk" sz="2097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постановка та розв’язання проблемних завдань;</a:t>
            </a:r>
            <a:endParaRPr sz="2097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79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98"/>
              <a:buFont typeface="Times New Roman"/>
              <a:buChar char="●"/>
            </a:pPr>
            <a:r>
              <a:rPr lang="uk" sz="2097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диспути як ефективний засіб компетентнісного навчання;</a:t>
            </a:r>
            <a:endParaRPr sz="2097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79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98"/>
              <a:buFont typeface="Times New Roman"/>
              <a:buChar char="●"/>
            </a:pPr>
            <a:r>
              <a:rPr lang="uk" sz="2097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розв’язання ситуативних завдань;</a:t>
            </a:r>
            <a:endParaRPr sz="2097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79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98"/>
              <a:buFont typeface="Times New Roman"/>
              <a:buChar char="●"/>
            </a:pPr>
            <a:r>
              <a:rPr lang="uk" sz="2097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 навчальних проєктів.</a:t>
            </a:r>
            <a:endParaRPr sz="1729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Times New Roman"/>
                <a:ea typeface="Times New Roman"/>
                <a:cs typeface="Times New Roman"/>
                <a:sym typeface="Times New Roman"/>
              </a:rPr>
              <a:t>                Очікувані результати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234375" y="1628150"/>
            <a:ext cx="7573500" cy="32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56000"/>
              <a:buFont typeface="Arial"/>
              <a:buNone/>
            </a:pPr>
            <a:r>
              <a:rPr lang="uk" sz="8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 таке компетентнісно орієнтовані завдання?</a:t>
            </a:r>
            <a:endParaRPr sz="8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56000"/>
              <a:buFont typeface="Arial"/>
              <a:buNone/>
            </a:pPr>
            <a:r>
              <a:rPr lang="uk" sz="8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Які складові компетентнісно орієнтованого завдання?</a:t>
            </a:r>
            <a:endParaRPr sz="8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56000"/>
              <a:buFont typeface="Arial"/>
              <a:buNone/>
            </a:pPr>
            <a:r>
              <a:rPr lang="uk" sz="8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 укласти компетентнісно орієнтоване завдання?</a:t>
            </a:r>
            <a:endParaRPr sz="8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56000"/>
              <a:buFont typeface="Arial"/>
              <a:buNone/>
            </a:pPr>
            <a:r>
              <a:rPr lang="uk" sz="8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Який зв’язок між знаннями й компетентнісно орієнтованими завданнями?</a:t>
            </a:r>
            <a:endParaRPr sz="8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56000"/>
              <a:buFont typeface="Arial"/>
              <a:buNone/>
            </a:pPr>
            <a:r>
              <a:rPr lang="uk" sz="8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Яка когнітивна складність компетентнісно орієнтованих завдань?</a:t>
            </a:r>
            <a:endParaRPr sz="8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56000"/>
              <a:buFont typeface="Arial"/>
              <a:buNone/>
            </a:pPr>
            <a:r>
              <a:rPr lang="uk" sz="8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Яка роль таких компетентнісно орієнтованих завдань в освітньому процесі?</a:t>
            </a:r>
            <a:endParaRPr sz="8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None/>
            </a:pPr>
            <a:endParaRPr sz="6400">
              <a:solidFill>
                <a:srgbClr val="000000"/>
              </a:solidFill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0000"/>
              <a:buFont typeface="Arial"/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>
            <a:spLocks noGrp="1"/>
          </p:cNvSpPr>
          <p:nvPr>
            <p:ph type="title"/>
          </p:nvPr>
        </p:nvSpPr>
        <p:spPr>
          <a:xfrm>
            <a:off x="471900" y="167750"/>
            <a:ext cx="8222100" cy="115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Times New Roman"/>
                <a:ea typeface="Times New Roman"/>
                <a:cs typeface="Times New Roman"/>
                <a:sym typeface="Times New Roman"/>
              </a:rPr>
              <a:t>Критерії оцінювання.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Times New Roman"/>
                <a:ea typeface="Times New Roman"/>
                <a:cs typeface="Times New Roman"/>
                <a:sym typeface="Times New Roman"/>
              </a:rPr>
              <a:t>Рамки оцінювання. Рубрики оцінювання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32"/>
          <p:cNvSpPr txBox="1">
            <a:spLocks noGrp="1"/>
          </p:cNvSpPr>
          <p:nvPr>
            <p:ph type="body" idx="1"/>
          </p:nvPr>
        </p:nvSpPr>
        <p:spPr>
          <a:xfrm>
            <a:off x="0" y="1632525"/>
            <a:ext cx="8604600" cy="30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 b="1">
                <a:latin typeface="Times New Roman"/>
                <a:ea typeface="Times New Roman"/>
                <a:cs typeface="Times New Roman"/>
                <a:sym typeface="Times New Roman"/>
              </a:rPr>
              <a:t>1.Орієнтовні критерії оцінювання результатів навчання учнів 5-6 класів у громадянській та історичній освітній галузі. Державний стандарт базової середньої освіти. 2021. Додаток 8.1</a:t>
            </a:r>
            <a:endParaRPr sz="1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 b="1">
                <a:latin typeface="Times New Roman"/>
                <a:ea typeface="Times New Roman"/>
                <a:cs typeface="Times New Roman"/>
                <a:sym typeface="Times New Roman"/>
              </a:rPr>
              <a:t>2.Орієнтовна рамка оцінювання навчальних досягнень здобувачів базової середньої освіти.</a:t>
            </a:r>
            <a:endParaRPr sz="1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 b="1">
                <a:latin typeface="Times New Roman"/>
                <a:ea typeface="Times New Roman"/>
                <a:cs typeface="Times New Roman"/>
                <a:sym typeface="Times New Roman"/>
              </a:rPr>
              <a:t>Додаток 2.Методичні рекомендації для 5 класів 2021</a:t>
            </a:r>
            <a:endParaRPr sz="1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6" name="Google Shape;196;p32"/>
          <p:cNvPicPr preferRelativeResize="0"/>
          <p:nvPr/>
        </p:nvPicPr>
        <p:blipFill rotWithShape="1">
          <a:blip r:embed="rId3">
            <a:alphaModFix/>
          </a:blip>
          <a:srcRect l="9170" t="47283" r="46442" b="6716"/>
          <a:stretch/>
        </p:blipFill>
        <p:spPr>
          <a:xfrm>
            <a:off x="89450" y="2638850"/>
            <a:ext cx="4157049" cy="24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2"/>
          <p:cNvPicPr preferRelativeResize="0"/>
          <p:nvPr/>
        </p:nvPicPr>
        <p:blipFill rotWithShape="1">
          <a:blip r:embed="rId4">
            <a:alphaModFix/>
          </a:blip>
          <a:srcRect l="12153" t="26372" r="18637" b="4461"/>
          <a:stretch/>
        </p:blipFill>
        <p:spPr>
          <a:xfrm>
            <a:off x="4355825" y="2493500"/>
            <a:ext cx="47881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>
            <a:spLocks noGrp="1"/>
          </p:cNvSpPr>
          <p:nvPr>
            <p:ph type="title"/>
          </p:nvPr>
        </p:nvSpPr>
        <p:spPr>
          <a:xfrm>
            <a:off x="471900" y="259325"/>
            <a:ext cx="8222100" cy="136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980">
                <a:latin typeface="Times New Roman"/>
                <a:ea typeface="Times New Roman"/>
                <a:cs typeface="Times New Roman"/>
                <a:sym typeface="Times New Roman"/>
              </a:rPr>
              <a:t>Рівень сформованості наскрізніх умінь учнів  пілотних класів (6 класи ). Загальний результат.</a:t>
            </a:r>
            <a:endParaRPr sz="298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980">
                <a:latin typeface="Times New Roman"/>
                <a:ea typeface="Times New Roman"/>
                <a:cs typeface="Times New Roman"/>
                <a:sym typeface="Times New Roman"/>
              </a:rPr>
              <a:t>Стан сформованості</a:t>
            </a:r>
            <a:endParaRPr sz="298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3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4" name="Google Shape;204;p33"/>
          <p:cNvPicPr preferRelativeResize="0"/>
          <p:nvPr/>
        </p:nvPicPr>
        <p:blipFill rotWithShape="1">
          <a:blip r:embed="rId3">
            <a:alphaModFix/>
          </a:blip>
          <a:srcRect l="24324" t="26988" r="26545" b="6733"/>
          <a:stretch/>
        </p:blipFill>
        <p:spPr>
          <a:xfrm>
            <a:off x="368975" y="1570400"/>
            <a:ext cx="5230274" cy="357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1" name="Google Shape;211;p34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36" y="0"/>
            <a:ext cx="831832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>
            <a:spLocks noGrp="1"/>
          </p:cNvSpPr>
          <p:nvPr>
            <p:ph type="title"/>
          </p:nvPr>
        </p:nvSpPr>
        <p:spPr>
          <a:xfrm>
            <a:off x="471900" y="-100850"/>
            <a:ext cx="8222100" cy="1815300"/>
          </a:xfrm>
          <a:prstGeom prst="rect">
            <a:avLst/>
          </a:prstGeom>
        </p:spPr>
        <p:txBody>
          <a:bodyPr spcFirstLastPara="1" wrap="square" lIns="91425" tIns="91425" rIns="122100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500">
                <a:latin typeface="Times New Roman"/>
                <a:ea typeface="Times New Roman"/>
                <a:cs typeface="Times New Roman"/>
                <a:sym typeface="Times New Roman"/>
              </a:rPr>
              <a:t>Групи результатів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244">
                <a:latin typeface="Times New Roman"/>
                <a:ea typeface="Times New Roman"/>
                <a:cs typeface="Times New Roman"/>
                <a:sym typeface="Times New Roman"/>
              </a:rPr>
              <a:t>1.Орієнтується в історичному часі та просторі</a:t>
            </a:r>
            <a:endParaRPr sz="22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244">
                <a:latin typeface="Times New Roman"/>
                <a:ea typeface="Times New Roman"/>
                <a:cs typeface="Times New Roman"/>
                <a:sym typeface="Times New Roman"/>
              </a:rPr>
              <a:t>2.Працює з інформацією історичного змісту</a:t>
            </a:r>
            <a:endParaRPr sz="22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244">
                <a:latin typeface="Times New Roman"/>
                <a:ea typeface="Times New Roman"/>
                <a:cs typeface="Times New Roman"/>
                <a:sym typeface="Times New Roman"/>
              </a:rPr>
              <a:t>3.Виявляє повагу до гідності людини та соціальну активність</a:t>
            </a:r>
            <a:endParaRPr sz="3944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3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8" name="Google Shape;218;p3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36" y="0"/>
            <a:ext cx="831832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Відгуки п’ятикласників …</a:t>
            </a:r>
            <a:endParaRPr/>
          </a:p>
        </p:txBody>
      </p:sp>
      <p:sp>
        <p:nvSpPr>
          <p:cNvPr id="224" name="Google Shape;224;p36"/>
          <p:cNvSpPr txBox="1">
            <a:spLocks noGrp="1"/>
          </p:cNvSpPr>
          <p:nvPr>
            <p:ph type="body" idx="1"/>
          </p:nvPr>
        </p:nvSpPr>
        <p:spPr>
          <a:xfrm>
            <a:off x="246700" y="1837850"/>
            <a:ext cx="8757600" cy="32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accent3"/>
                </a:solidFill>
              </a:rPr>
              <a:t>Робота в групі…</a:t>
            </a:r>
            <a:endParaRPr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C1130"/>
                </a:solidFill>
              </a:rPr>
              <a:t>Читання…</a:t>
            </a:r>
            <a:endParaRPr>
              <a:solidFill>
                <a:srgbClr val="4C113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">
                <a:solidFill>
                  <a:schemeClr val="accent6"/>
                </a:solidFill>
              </a:rPr>
              <a:t>Висловлювати свої думки…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25" name="Google Shape;225;p36"/>
          <p:cNvSpPr txBox="1"/>
          <p:nvPr/>
        </p:nvSpPr>
        <p:spPr>
          <a:xfrm rot="-701660">
            <a:off x="713175" y="1898848"/>
            <a:ext cx="5612499" cy="376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Найбільше мені сподобалася робота в парі…</a:t>
            </a:r>
            <a:r>
              <a:rPr lang="uk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Обговорення…         </a:t>
            </a:r>
            <a:r>
              <a:rPr lang="uk" sz="18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Робити проєкт…</a:t>
            </a:r>
            <a:endParaRPr sz="180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                     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                                </a:t>
            </a:r>
            <a:r>
              <a:rPr lang="uk" sz="18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Заповнювати чекліст…</a:t>
            </a:r>
            <a:endParaRPr sz="18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Мені сподобався сьогодні урок…</a:t>
            </a:r>
            <a:endParaRPr sz="1800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36"/>
          <p:cNvSpPr txBox="1"/>
          <p:nvPr/>
        </p:nvSpPr>
        <p:spPr>
          <a:xfrm>
            <a:off x="152400" y="1524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36"/>
          <p:cNvSpPr txBox="1"/>
          <p:nvPr/>
        </p:nvSpPr>
        <p:spPr>
          <a:xfrm>
            <a:off x="1287175" y="12008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8" name="Google Shape;228;p36"/>
          <p:cNvPicPr preferRelativeResize="0"/>
          <p:nvPr/>
        </p:nvPicPr>
        <p:blipFill rotWithShape="1">
          <a:blip r:embed="rId3">
            <a:alphaModFix/>
          </a:blip>
          <a:srcRect l="35717" t="38809" r="19070" b="10531"/>
          <a:stretch/>
        </p:blipFill>
        <p:spPr>
          <a:xfrm>
            <a:off x="5056700" y="1919075"/>
            <a:ext cx="4087301" cy="26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>
            <a:spLocks noGrp="1"/>
          </p:cNvSpPr>
          <p:nvPr>
            <p:ph type="title"/>
          </p:nvPr>
        </p:nvSpPr>
        <p:spPr>
          <a:xfrm>
            <a:off x="471900" y="111000"/>
            <a:ext cx="8222100" cy="139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400" b="1">
                <a:latin typeface="Times New Roman"/>
                <a:ea typeface="Times New Roman"/>
                <a:cs typeface="Times New Roman"/>
                <a:sym typeface="Times New Roman"/>
              </a:rPr>
              <a:t>Дякую всім за  увагу!</a:t>
            </a:r>
            <a:endParaRPr sz="3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3400" b="1">
                <a:latin typeface="Times New Roman"/>
                <a:ea typeface="Times New Roman"/>
                <a:cs typeface="Times New Roman"/>
                <a:sym typeface="Times New Roman"/>
              </a:rPr>
              <a:t>Мої  побажання!</a:t>
            </a:r>
            <a:endParaRPr sz="3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37"/>
          <p:cNvSpPr txBox="1">
            <a:spLocks noGrp="1"/>
          </p:cNvSpPr>
          <p:nvPr>
            <p:ph type="body" idx="1"/>
          </p:nvPr>
        </p:nvSpPr>
        <p:spPr>
          <a:xfrm>
            <a:off x="283700" y="1845075"/>
            <a:ext cx="6143700" cy="30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50" b="1">
                <a:solidFill>
                  <a:srgbClr val="0000FF"/>
                </a:solidFill>
                <a:highlight>
                  <a:schemeClr val="lt1"/>
                </a:highlight>
                <a:latin typeface="Lobster"/>
                <a:ea typeface="Lobster"/>
                <a:cs typeface="Lobster"/>
                <a:sym typeface="Lobster"/>
              </a:rPr>
              <a:t>Нехай результати вашої роботи будуть тільки позитивними. Радійте життю! Регулярного успіху, величезної мотивації розвиватися і бути кращими у своїй справі.</a:t>
            </a:r>
            <a:endParaRPr sz="5000" b="1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5" name="Google Shape;23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400" y="2101300"/>
            <a:ext cx="2414101" cy="31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471275" y="98675"/>
            <a:ext cx="8222100" cy="13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4700">
                <a:latin typeface="Times New Roman"/>
                <a:ea typeface="Times New Roman"/>
                <a:cs typeface="Times New Roman"/>
                <a:sym typeface="Times New Roman"/>
              </a:rPr>
              <a:t>Метою громадянської та  історичної освітньої галузі</a:t>
            </a:r>
            <a:endParaRPr sz="4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148025" y="1844175"/>
            <a:ext cx="8486100" cy="32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5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є розвиток особистості учня через осмислення минулого, сучасного та зв’язків між ними, взаємодії між глобальними, загальноукраїнськими і локальними процесами; формування ідентичності громадянина України, його активної громадянської позиції на засадах демократії, патріотизму, поваги до прав і свобод людини, визнання цінності верховенства права та нетерпимості до корупції.</a:t>
            </a:r>
            <a:endParaRPr sz="195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100"/>
              </a:spcBef>
              <a:spcAft>
                <a:spcPts val="1100"/>
              </a:spcAft>
              <a:buNone/>
            </a:pPr>
            <a:r>
              <a:rPr lang="uk" sz="185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Компетентнісний потенціал громадянської та історичної освітньої галузі та базові знання .Додаток 17</a:t>
            </a:r>
            <a:endParaRPr sz="2000"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125" y="98675"/>
            <a:ext cx="1652800" cy="16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33025" y="0"/>
            <a:ext cx="8222100" cy="62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Times New Roman"/>
                <a:ea typeface="Times New Roman"/>
                <a:cs typeface="Times New Roman"/>
                <a:sym typeface="Times New Roman"/>
              </a:rPr>
              <a:t>          11 ключових компетентностей НУШ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333025" y="715400"/>
            <a:ext cx="8743500" cy="47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uk" sz="1550" b="1">
                <a:solidFill>
                  <a:srgbClr val="0000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1.Вільне володіння державною мовою</a:t>
            </a:r>
            <a:endParaRPr sz="1550" b="1">
              <a:solidFill>
                <a:srgbClr val="0000F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uk" sz="1550" b="1">
                <a:solidFill>
                  <a:srgbClr val="0000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2.Здатність спілкуватися рідною мовою(у разі відмінності від державної)</a:t>
            </a:r>
            <a:endParaRPr sz="1550" b="1">
              <a:solidFill>
                <a:srgbClr val="0000F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uk" sz="1550" b="1">
                <a:solidFill>
                  <a:srgbClr val="0000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та іноземними мовами</a:t>
            </a:r>
            <a:endParaRPr sz="1550" b="1">
              <a:solidFill>
                <a:srgbClr val="0000F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uk" sz="1550" b="1">
                <a:solidFill>
                  <a:srgbClr val="0000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3.Математична компетентність</a:t>
            </a:r>
            <a:endParaRPr sz="1550" b="1">
              <a:solidFill>
                <a:srgbClr val="0000F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uk" sz="1550" b="1">
                <a:solidFill>
                  <a:srgbClr val="0000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4.Компетентності у галузі природничих наук,техніки і технологій</a:t>
            </a:r>
            <a:endParaRPr sz="1550" b="1">
              <a:solidFill>
                <a:srgbClr val="0000F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uk" sz="1550" b="1">
                <a:solidFill>
                  <a:srgbClr val="0000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5.Інноваційність</a:t>
            </a:r>
            <a:endParaRPr sz="1550" b="1">
              <a:solidFill>
                <a:srgbClr val="0000F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uk" sz="1550" b="1">
                <a:solidFill>
                  <a:srgbClr val="0000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6.Екологічна компетентність</a:t>
            </a:r>
            <a:endParaRPr sz="1550" b="1">
              <a:solidFill>
                <a:srgbClr val="0000F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uk" sz="1550" b="1">
                <a:solidFill>
                  <a:srgbClr val="0000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7.Інформаційно-комунікаційна компетентність</a:t>
            </a:r>
            <a:endParaRPr sz="1550" b="1">
              <a:solidFill>
                <a:srgbClr val="0000F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uk" sz="1550" b="1">
                <a:solidFill>
                  <a:srgbClr val="0000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8.Навчання впродовж життя</a:t>
            </a:r>
            <a:endParaRPr sz="1550" b="1">
              <a:solidFill>
                <a:srgbClr val="0000F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uk" sz="1550" b="1">
                <a:solidFill>
                  <a:srgbClr val="0000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9.Громадянські та соціальні компетентності</a:t>
            </a:r>
            <a:endParaRPr sz="1550" b="1">
              <a:solidFill>
                <a:srgbClr val="0000F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uk" sz="1550" b="1">
                <a:solidFill>
                  <a:srgbClr val="0000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10.Культурна компетентність</a:t>
            </a:r>
            <a:endParaRPr sz="1550" b="1">
              <a:solidFill>
                <a:srgbClr val="0000F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uk" sz="1550" b="1">
                <a:solidFill>
                  <a:srgbClr val="0000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11.Підприємливість та фінансова грамотність</a:t>
            </a:r>
            <a:endParaRPr sz="1550" b="1">
              <a:solidFill>
                <a:srgbClr val="0000F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endParaRPr sz="126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45375" y="209675"/>
            <a:ext cx="8585100" cy="1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736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3291" b="1">
                <a:latin typeface="Times New Roman"/>
                <a:ea typeface="Times New Roman"/>
                <a:cs typeface="Times New Roman"/>
                <a:sym typeface="Times New Roman"/>
              </a:rPr>
              <a:t>Що таке компетентнісно орієнтовані завдання?</a:t>
            </a:r>
            <a:endParaRPr sz="3291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22"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436125" y="1397675"/>
            <a:ext cx="8403600" cy="3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40"/>
              <a:buNone/>
            </a:pPr>
            <a:r>
              <a:rPr lang="uk" sz="2459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Це завдання, спрямовані на формування чи перевірку сформованості компетентностей.</a:t>
            </a:r>
            <a:r>
              <a:rPr lang="uk" sz="235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uk" sz="2354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Воно містить:</a:t>
            </a:r>
            <a:endParaRPr sz="2354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45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40"/>
              <a:buFont typeface="Times New Roman"/>
              <a:buChar char="●"/>
            </a:pPr>
            <a:r>
              <a:rPr lang="uk" sz="256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більший 	обсяг тексту в основі завдання;</a:t>
            </a:r>
            <a:endParaRPr sz="2562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7"/>
              <a:buFont typeface="Times New Roman"/>
              <a:buChar char="●"/>
            </a:pPr>
            <a:r>
              <a:rPr lang="uk" sz="252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56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наявність 	значної кількості ілюстративного 	матеріалу: діаграм, графіків, зображень , світлин чи малюнків;</a:t>
            </a:r>
            <a:endParaRPr sz="2522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7"/>
              <a:buFont typeface="Times New Roman"/>
              <a:buChar char="●"/>
            </a:pPr>
            <a:r>
              <a:rPr lang="uk" sz="256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більша 	дотичність до повсякденного життя;</a:t>
            </a:r>
            <a:r>
              <a:rPr lang="uk" sz="252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522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7"/>
              <a:buFont typeface="Times New Roman"/>
              <a:buChar char="●"/>
            </a:pPr>
            <a:r>
              <a:rPr lang="uk" sz="256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недостатність 	лише знання задля правильної відповіді 	на завдання.</a:t>
            </a:r>
            <a:r>
              <a:rPr lang="uk" sz="238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" sz="238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674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939000" y="65950"/>
            <a:ext cx="47550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ЗНО + НМТ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3">
            <a:alphaModFix/>
          </a:blip>
          <a:srcRect l="14479" t="9263" r="45052" b="37125"/>
          <a:stretch/>
        </p:blipFill>
        <p:spPr>
          <a:xfrm>
            <a:off x="54225" y="82625"/>
            <a:ext cx="3700275" cy="27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 rotWithShape="1">
          <a:blip r:embed="rId4">
            <a:alphaModFix/>
          </a:blip>
          <a:srcRect l="14350" t="10095" r="43166" b="37186"/>
          <a:stretch/>
        </p:blipFill>
        <p:spPr>
          <a:xfrm>
            <a:off x="4374125" y="2324787"/>
            <a:ext cx="3884750" cy="271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 rotWithShape="1">
          <a:blip r:embed="rId5">
            <a:alphaModFix/>
          </a:blip>
          <a:srcRect l="33765" t="21964" r="10608" b="5853"/>
          <a:stretch/>
        </p:blipFill>
        <p:spPr>
          <a:xfrm>
            <a:off x="1346087" y="2042675"/>
            <a:ext cx="3128799" cy="299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59850" y="346275"/>
            <a:ext cx="9144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48325" y="3065252"/>
            <a:ext cx="959668" cy="76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30650" y="4267302"/>
            <a:ext cx="959668" cy="76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 rotWithShape="1">
          <a:blip r:embed="rId8">
            <a:alphaModFix/>
          </a:blip>
          <a:srcRect l="14948" t="9045" r="40668" b="5051"/>
          <a:stretch/>
        </p:blipFill>
        <p:spPr>
          <a:xfrm>
            <a:off x="6261175" y="82625"/>
            <a:ext cx="2801987" cy="304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471975" y="234350"/>
            <a:ext cx="8222100" cy="10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lang="uk" sz="2932" b="1">
                <a:latin typeface="Times New Roman"/>
                <a:ea typeface="Times New Roman"/>
                <a:cs typeface="Times New Roman"/>
                <a:sym typeface="Times New Roman"/>
              </a:rPr>
              <a:t>З чого  складається компетентнісно орієнтоване завдання?</a:t>
            </a:r>
            <a:endParaRPr sz="308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259025" y="1739175"/>
            <a:ext cx="8435100" cy="32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71479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4653"/>
              <a:buAutoNum type="arabicPeriod"/>
            </a:pPr>
            <a:r>
              <a:rPr lang="uk" sz="2773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Мотивація (стимул), </a:t>
            </a:r>
            <a:r>
              <a:rPr lang="uk" sz="277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 підводить до проблеми, зацікавлює та мотивує до розв’язання;</a:t>
            </a:r>
            <a:endParaRPr sz="277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926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3020"/>
              <a:buAutoNum type="arabicPeriod"/>
            </a:pPr>
            <a:r>
              <a:rPr lang="uk" sz="2773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Інформація </a:t>
            </a:r>
            <a:r>
              <a:rPr lang="uk" sz="277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— набір відомостей, які потрібні або 	можуть стати в пригоді в ході пошуку 	правильної відповіді. </a:t>
            </a:r>
            <a:endParaRPr sz="277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926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3020"/>
              <a:buAutoNum type="arabicPeriod"/>
            </a:pPr>
            <a:r>
              <a:rPr lang="uk" sz="2773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Сформульоване 	запитання/проблема </a:t>
            </a:r>
            <a:r>
              <a:rPr lang="uk" sz="277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власне завдання, 	пояснення того, що необхідно зробити;</a:t>
            </a:r>
            <a:endParaRPr sz="277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643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955"/>
              <a:buAutoNum type="arabicPeriod"/>
            </a:pPr>
            <a:r>
              <a:rPr lang="uk" sz="2773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Критерії 	оцінювання відповіді</a:t>
            </a:r>
            <a:r>
              <a:rPr lang="uk" sz="277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набір 	характеристик, що визначають правильність, 	доцільність і відповідність отриманого 	результату поставленому завданню.</a:t>
            </a:r>
            <a:r>
              <a:rPr lang="uk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460950" y="111000"/>
            <a:ext cx="8222100" cy="10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Тема 29.Які були особливості способу життя мешканців Афін за часів Перікла? (6 клас)</a:t>
            </a:r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 rotWithShape="1">
          <a:blip r:embed="rId3">
            <a:alphaModFix/>
          </a:blip>
          <a:srcRect l="25222" t="12927" r="23249" b="9983"/>
          <a:stretch/>
        </p:blipFill>
        <p:spPr>
          <a:xfrm>
            <a:off x="387525" y="1060775"/>
            <a:ext cx="8295523" cy="408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471900" y="283700"/>
            <a:ext cx="8222100" cy="12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800">
                <a:latin typeface="Times New Roman"/>
                <a:ea typeface="Times New Roman"/>
                <a:cs typeface="Times New Roman"/>
                <a:sym typeface="Times New Roman"/>
              </a:rPr>
              <a:t>Тема : Становище жінки і чоловіка в Афінах.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471900" y="1652825"/>
            <a:ext cx="8445900" cy="32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1414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Текст (уривок з історичного джерела)   </a:t>
            </a:r>
            <a:endParaRPr sz="2400">
              <a:solidFill>
                <a:srgbClr val="14141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2400" b="1">
                <a:solidFill>
                  <a:srgbClr val="1414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З роздумів Платона</a:t>
            </a:r>
            <a:endParaRPr sz="2400" b="1">
              <a:solidFill>
                <a:srgbClr val="14141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1414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“...Легко зрозуміти, що доброчесність чоловіка в тому, щоб справлятися з державними справами. Доброчесність жінки полягає в тому, щоб добре розпоряджатися будинком, утримуючи усе, що в ньому є, і залишатися слухняною чоловікові…”</a:t>
            </a:r>
            <a:endParaRPr sz="2400">
              <a:solidFill>
                <a:srgbClr val="14141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3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906</Words>
  <Application>Microsoft Office PowerPoint</Application>
  <PresentationFormat>Экран (16:9)</PresentationFormat>
  <Paragraphs>113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Roboto</vt:lpstr>
      <vt:lpstr>Lobster</vt:lpstr>
      <vt:lpstr>Times New Roman</vt:lpstr>
      <vt:lpstr>Arial</vt:lpstr>
      <vt:lpstr>Material</vt:lpstr>
      <vt:lpstr>Презентация PowerPoint</vt:lpstr>
      <vt:lpstr>                Очікувані результати</vt:lpstr>
      <vt:lpstr>Метою громадянської та  історичної освітньої галузі</vt:lpstr>
      <vt:lpstr>          11 ключових компетентностей НУШ</vt:lpstr>
      <vt:lpstr> Що таке компетентнісно орієнтовані завдання? </vt:lpstr>
      <vt:lpstr>ЗНО + НМТ</vt:lpstr>
      <vt:lpstr>З чого  складається компетентнісно орієнтоване завдання?</vt:lpstr>
      <vt:lpstr>Тема 29.Які були особливості способу життя мешканців Афін за часів Перікла? (6 клас)</vt:lpstr>
      <vt:lpstr>Тема : Становище жінки і чоловіка в Афінах. </vt:lpstr>
      <vt:lpstr>Завдання</vt:lpstr>
      <vt:lpstr>Варіанти відповідей</vt:lpstr>
      <vt:lpstr>Тема 5.Як Друга світова війна змінила життя суспільства? Завдання.Розгляньте інфографіку.Які твердження серед запропонованих не відповідають дійсності ? (5 клас) </vt:lpstr>
      <vt:lpstr>Зразки тверджень </vt:lpstr>
      <vt:lpstr> Зразки відповідей</vt:lpstr>
      <vt:lpstr>Як укласти компетентнісно орієнтоване завдання? </vt:lpstr>
      <vt:lpstr>Який зв’язок між знаннями й компетентнісно орієнтованими завданнями? </vt:lpstr>
      <vt:lpstr>Яка когнітивна складність компетентнісно орієнтованих завдань?</vt:lpstr>
      <vt:lpstr>Яка роль таких компетентнісно орієнтованих завдань в освітньому процесі?</vt:lpstr>
      <vt:lpstr>Компетентнісно орієнтовані завдання складно вимірювати.</vt:lpstr>
      <vt:lpstr>Критерії оцінювання. Рамки оцінювання. Рубрики оцінювання</vt:lpstr>
      <vt:lpstr>Рівень сформованості наскрізніх умінь учнів  пілотних класів (6 класи ). Загальний результат. Стан сформованості</vt:lpstr>
      <vt:lpstr>Презентация PowerPoint</vt:lpstr>
      <vt:lpstr>Групи результатів 1.Орієнтується в історичному часі та просторі 2.Працює з інформацією історичного змісту 3.Виявляє повагу до гідності людини та соціальну активність</vt:lpstr>
      <vt:lpstr>Відгуки п’ятикласників …</vt:lpstr>
      <vt:lpstr>Дякую всім за  увагу! Мої  побажання!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Олена Пишко</dc:creator>
  <cp:lastModifiedBy>Admin</cp:lastModifiedBy>
  <cp:revision>1</cp:revision>
  <dcterms:modified xsi:type="dcterms:W3CDTF">2023-06-26T13:29:57Z</dcterms:modified>
</cp:coreProperties>
</file>